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100" d="100"/>
          <a:sy n="100" d="100"/>
        </p:scale>
        <p:origin x="1836"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0099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 will study the poem "Sonnet" by the American poet Edna St. Vincent Millay. This poem is very important for B.Ed First Year English syllabus. Millay lived from 1892 to 1950. She wrote in traditional poetic forms but about very modern feelings. Pay attention to the words and feelings as we go through each slide.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four key themes in this poem. First: Pain and Humiliation — the man's words hurt her deeply. Second: Silent Rebellion — instead of shouting, she quietly decides to play the role of perfect wife as her form of resistance. Third: Female Independence — Millay was a new woman who believed women should be free and equal. Fourth: Modernism in Tradition — she uses the traditional sonnet form but puts modern, feminist emotions inside it. This is why this poem is important in literary history.</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Millay's "Sonnet" is a very powerful poem about hurt, pride, and silent rebellion. It does not give comfort or hope in the traditional way. Instead, it gives an honest and real picture of a woman's emotional pain and her decision to leave. This poem is special because it combines traditional form with modern emotions. For your viva or exam, if asked "Why is this poem modernist?" say: "The poem uses a traditional sonnet form, but it rejects romantic ideas of love and healing. It shows emotional truth and feminist rebellion instead of comfort."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important words and terms from the poem and the lesson. Students should memorize the glossary words — purse, prink, crafty, and sly — as they may appear in exams. The literary terms — sonnet, Petrarchan, iambic pentameter, modernism, irony, feminist — are very important for your viva and written exam. Make sure you can explain each of these in simple English.</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Edna St. Vincent Millay was an American poet. She was born in 1892 and died in 1950. She won the Pulitzer Prize for poetry - the highest honor for a poet in America. She is famous because she used old poetic forms like the sonnet, but she wrote about modern emotions like pain, loneliness, and disappointment. She lived in the 1920s and 1930s and was seen as a "new woman." She was independent, outspoken, and challenged old ideas about love and women's roles in society.</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let us read the full poem together. This is the sonnet by Edna St. Vincent Millay titled "Sonnet." As I read, listen to the emotions in the poem. The speaker is a woman who feels hurt by her partner's mocking words. She decides to become the "perfect quiet wife" as a form of silent revenge. The last line is very powerful: she will simply disappear one day and he will be left with nothing.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poem talks about a woman who is hurt by her partner's words. He mocked her for reading a big book. The tone of the poem is sad, quiet, defiant, and honest. The poem challenges the common idea that a woman should be quiet and obedient. Millay shows that the speaker can use this "perfect wife" role as a form of silent revenge. One day, she will be gone. This is very modern thinking for the early 1900s.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poem shows that memories of pain do not fade easily. The speaker was hurt by her partner's mocking words about her reading a big book. Instead of shouting or arguing, she decides to silently become the "perfect wife" he wants. But this is her form of protest. In the end, she will leave one day. The human heart remembers hurt even when time passes. This makes the poem very personal and emotionally strong.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Italian or Petrarchan sonnet. It has 14 lines. The first 8 lines are called the Octave. The last 6 lines are called the Sestet. The octave presents the problem — the hurt and angry feelings. The sestet shows the speaker's decision — to silently become the perfect wife and then one day disappear. This structure is important for your exam. Remember: Octave = Problem, Sestet = Resolution.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octave, the speaker's partner says something hurtful: "What a big book for such a little head!" He is mocking her for reading. She is hurt and angry. She tells him to give back her book and take her kiss instead. She pretends she does not care. She says she will show him her new hat, she will act like a simple wife, and she will never tell him what she thinks again. This is the beginning of her silent rebellion — she will hide her intelligence and pretend to be the "perfect wife."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sestet, the speaker announces her final plan. She will be sweet and crafty, soft and sly. She will stop reading. She will become the perfect wife that everyone admires. But one day, on a quiet ordinary day, she will be gone. He will knock on the door — and she will not be there. The last line is the most powerful in the whole poem: "I shall be gone, and you may whistle for me." This shows that her leaving is her final and complete victory.</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poem follows a strict structure: Petrarchan sonnet, regular rhyme scheme, iambic pentameter. But the emotion is painful and chaotic — hidden anger, betrayal, and quiet defiance. This contrast is very important. Remember the tip: the FORM is traditional, but the FEELING is modern and rebellious. Irony and sarcasm are the main language devices — what she says on the surface is very different from what she really means.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8942832" y="0"/>
            <a:ext cx="201168" cy="5143500"/>
          </a:xfrm>
          <a:prstGeom prst="rect">
            <a:avLst/>
          </a:prstGeom>
          <a:solidFill>
            <a:srgbClr val="8B1A1A"/>
          </a:solidFill>
          <a:ln w="12700">
            <a:solidFill>
              <a:srgbClr val="8B1A1A"/>
            </a:solidFill>
            <a:prstDash val="solid"/>
          </a:ln>
        </p:spPr>
        <p:txBody>
          <a:bodyPr/>
          <a:lstStyle/>
          <a:p>
            <a:endParaRPr lang="en-US"/>
          </a:p>
        </p:txBody>
      </p:sp>
      <p:sp>
        <p:nvSpPr>
          <p:cNvPr id="4" name="Shape 2"/>
          <p:cNvSpPr/>
          <p:nvPr/>
        </p:nvSpPr>
        <p:spPr>
          <a:xfrm>
            <a:off x="3886200" y="411480"/>
            <a:ext cx="1371600" cy="73152"/>
          </a:xfrm>
          <a:prstGeom prst="rect">
            <a:avLst/>
          </a:prstGeom>
          <a:solidFill>
            <a:srgbClr val="B7860B"/>
          </a:solidFill>
          <a:ln w="12700">
            <a:solidFill>
              <a:srgbClr val="B7860B"/>
            </a:solidFill>
            <a:prstDash val="solid"/>
          </a:ln>
        </p:spPr>
        <p:txBody>
          <a:bodyPr/>
          <a:lstStyle/>
          <a:p>
            <a:endParaRPr lang="en-US"/>
          </a:p>
        </p:txBody>
      </p:sp>
      <p:sp>
        <p:nvSpPr>
          <p:cNvPr id="5" name="Text 3"/>
          <p:cNvSpPr/>
          <p:nvPr/>
        </p:nvSpPr>
        <p:spPr>
          <a:xfrm>
            <a:off x="457200" y="640080"/>
            <a:ext cx="8229600" cy="1280160"/>
          </a:xfrm>
          <a:prstGeom prst="rect">
            <a:avLst/>
          </a:prstGeom>
          <a:noFill/>
          <a:ln/>
        </p:spPr>
        <p:txBody>
          <a:bodyPr wrap="square" rtlCol="0" anchor="ctr"/>
          <a:lstStyle/>
          <a:p>
            <a:pPr marL="0" indent="0" algn="ctr">
              <a:buNone/>
            </a:pPr>
            <a:r>
              <a:rPr lang="en-US" sz="5600" b="1" i="1" dirty="0">
                <a:solidFill>
                  <a:srgbClr val="FFFFFF"/>
                </a:solidFill>
                <a:latin typeface="Times New Roman" pitchFamily="34" charset="0"/>
                <a:ea typeface="Times New Roman" pitchFamily="34" charset="-122"/>
                <a:cs typeface="Times New Roman" pitchFamily="34" charset="-120"/>
              </a:rPr>
              <a:t>"Sonnet"</a:t>
            </a:r>
            <a:endParaRPr lang="en-US" sz="5600" dirty="0"/>
          </a:p>
        </p:txBody>
      </p:sp>
      <p:sp>
        <p:nvSpPr>
          <p:cNvPr id="6" name="Text 4"/>
          <p:cNvSpPr/>
          <p:nvPr/>
        </p:nvSpPr>
        <p:spPr>
          <a:xfrm>
            <a:off x="457200" y="1920240"/>
            <a:ext cx="8229600" cy="457200"/>
          </a:xfrm>
          <a:prstGeom prst="rect">
            <a:avLst/>
          </a:prstGeom>
          <a:noFill/>
          <a:ln/>
        </p:spPr>
        <p:txBody>
          <a:bodyPr wrap="square" rtlCol="0" anchor="ctr"/>
          <a:lstStyle/>
          <a:p>
            <a:pPr marL="0" indent="0" algn="ctr">
              <a:buNone/>
            </a:pPr>
            <a:r>
              <a:rPr lang="en-US" sz="2400" i="1" dirty="0">
                <a:solidFill>
                  <a:srgbClr val="D4A0A0"/>
                </a:solidFill>
                <a:latin typeface="Times New Roman" pitchFamily="34" charset="0"/>
                <a:ea typeface="Times New Roman" pitchFamily="34" charset="-122"/>
                <a:cs typeface="Times New Roman" pitchFamily="34" charset="-120"/>
              </a:rPr>
              <a:t>by Edna St. Vincent Millay</a:t>
            </a:r>
            <a:endParaRPr lang="en-US" sz="2400" dirty="0"/>
          </a:p>
        </p:txBody>
      </p:sp>
      <p:sp>
        <p:nvSpPr>
          <p:cNvPr id="7" name="Shape 5"/>
          <p:cNvSpPr/>
          <p:nvPr/>
        </p:nvSpPr>
        <p:spPr>
          <a:xfrm>
            <a:off x="2743200" y="2514600"/>
            <a:ext cx="3657600" cy="36576"/>
          </a:xfrm>
          <a:prstGeom prst="rect">
            <a:avLst/>
          </a:prstGeom>
          <a:solidFill>
            <a:srgbClr val="B7860B"/>
          </a:solidFill>
          <a:ln w="12700">
            <a:solidFill>
              <a:srgbClr val="B7860B"/>
            </a:solidFill>
            <a:prstDash val="solid"/>
          </a:ln>
        </p:spPr>
        <p:txBody>
          <a:bodyPr/>
          <a:lstStyle/>
          <a:p>
            <a:endParaRPr lang="en-US"/>
          </a:p>
        </p:txBody>
      </p:sp>
      <p:sp>
        <p:nvSpPr>
          <p:cNvPr id="8" name="Text 6"/>
          <p:cNvSpPr/>
          <p:nvPr/>
        </p:nvSpPr>
        <p:spPr>
          <a:xfrm>
            <a:off x="457200" y="2697480"/>
            <a:ext cx="8229600" cy="365760"/>
          </a:xfrm>
          <a:prstGeom prst="rect">
            <a:avLst/>
          </a:prstGeom>
          <a:noFill/>
          <a:ln/>
        </p:spPr>
        <p:txBody>
          <a:bodyPr wrap="square" rtlCol="0" anchor="ctr"/>
          <a:lstStyle/>
          <a:p>
            <a:pPr marL="0" indent="0" algn="ctr">
              <a:buNone/>
            </a:pPr>
            <a:r>
              <a:rPr lang="en-US" sz="1800" dirty="0">
                <a:solidFill>
                  <a:srgbClr val="AAAAAA"/>
                </a:solidFill>
                <a:latin typeface="Arial" pitchFamily="34" charset="0"/>
                <a:ea typeface="Arial" pitchFamily="34" charset="-122"/>
                <a:cs typeface="Arial" pitchFamily="34" charset="-120"/>
              </a:rPr>
              <a:t>B.Ed First Year  |  English Literature</a:t>
            </a:r>
            <a:endParaRPr lang="en-US" sz="1800" dirty="0"/>
          </a:p>
        </p:txBody>
      </p:sp>
      <p:sp>
        <p:nvSpPr>
          <p:cNvPr id="9" name="Text 7"/>
          <p:cNvSpPr/>
          <p:nvPr/>
        </p:nvSpPr>
        <p:spPr>
          <a:xfrm>
            <a:off x="457200" y="3154680"/>
            <a:ext cx="8229600" cy="320040"/>
          </a:xfrm>
          <a:prstGeom prst="rect">
            <a:avLst/>
          </a:prstGeom>
          <a:noFill/>
          <a:ln/>
        </p:spPr>
        <p:txBody>
          <a:bodyPr wrap="square" rtlCol="0" anchor="ctr"/>
          <a:lstStyle/>
          <a:p>
            <a:pPr marL="0" indent="0" algn="ctr">
              <a:buNone/>
            </a:pPr>
            <a:r>
              <a:rPr lang="en-US" sz="1500" i="1" dirty="0">
                <a:solidFill>
                  <a:srgbClr val="888888"/>
                </a:solidFill>
                <a:latin typeface="Arial" pitchFamily="34" charset="0"/>
                <a:ea typeface="Arial" pitchFamily="34" charset="-122"/>
                <a:cs typeface="Arial" pitchFamily="34" charset="-120"/>
              </a:rPr>
              <a:t>(1892 – 1950)</a:t>
            </a:r>
            <a:endParaRPr lang="en-US" sz="1500" dirty="0"/>
          </a:p>
        </p:txBody>
      </p:sp>
      <p:sp>
        <p:nvSpPr>
          <p:cNvPr id="10" name="Text 8"/>
          <p:cNvSpPr/>
          <p:nvPr/>
        </p:nvSpPr>
        <p:spPr>
          <a:xfrm>
            <a:off x="914400" y="3749040"/>
            <a:ext cx="7315200" cy="548640"/>
          </a:xfrm>
          <a:prstGeom prst="rect">
            <a:avLst/>
          </a:prstGeom>
          <a:noFill/>
          <a:ln/>
        </p:spPr>
        <p:txBody>
          <a:bodyPr wrap="square" rtlCol="0" anchor="ctr"/>
          <a:lstStyle/>
          <a:p>
            <a:pPr marL="0" indent="0" algn="ctr">
              <a:buNone/>
            </a:pPr>
            <a:r>
              <a:rPr lang="en-US" sz="1400" i="1" dirty="0">
                <a:solidFill>
                  <a:srgbClr val="CCAAAA"/>
                </a:solidFill>
                <a:latin typeface="Times New Roman" pitchFamily="34" charset="0"/>
                <a:ea typeface="Times New Roman" pitchFamily="34" charset="-122"/>
                <a:cs typeface="Times New Roman" pitchFamily="34" charset="-120"/>
              </a:rPr>
              <a:t>"I shall be gone, and you may whistle for me."</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8: Key Themes (Important for B.Ed Students)</a:t>
            </a:r>
            <a:endParaRPr lang="en-US" sz="2200" dirty="0"/>
          </a:p>
        </p:txBody>
      </p:sp>
      <p:sp>
        <p:nvSpPr>
          <p:cNvPr id="5" name="Shape 3"/>
          <p:cNvSpPr/>
          <p:nvPr/>
        </p:nvSpPr>
        <p:spPr>
          <a:xfrm>
            <a:off x="320040" y="777240"/>
            <a:ext cx="4114800" cy="1828800"/>
          </a:xfrm>
          <a:prstGeom prst="rect">
            <a:avLst/>
          </a:prstGeom>
          <a:solidFill>
            <a:srgbClr val="FDF0F0"/>
          </a:solidFill>
          <a:ln w="19050">
            <a:solidFill>
              <a:srgbClr val="E8B4B4"/>
            </a:solidFill>
            <a:prstDash val="solid"/>
          </a:ln>
          <a:effectLst>
            <a:outerShdw blurRad="63500" dist="25400" dir="8100000" algn="bl" rotWithShape="0">
              <a:srgbClr val="000000">
                <a:alpha val="8000"/>
              </a:srgbClr>
            </a:outerShdw>
          </a:effectLst>
        </p:spPr>
        <p:txBody>
          <a:bodyPr/>
          <a:lstStyle/>
          <a:p>
            <a:endParaRPr lang="en-US"/>
          </a:p>
        </p:txBody>
      </p:sp>
      <p:sp>
        <p:nvSpPr>
          <p:cNvPr id="6" name="Shape 4"/>
          <p:cNvSpPr/>
          <p:nvPr/>
        </p:nvSpPr>
        <p:spPr>
          <a:xfrm>
            <a:off x="429768" y="886968"/>
            <a:ext cx="411480" cy="411480"/>
          </a:xfrm>
          <a:prstGeom prst="ellipse">
            <a:avLst/>
          </a:prstGeom>
          <a:solidFill>
            <a:srgbClr val="8B1A1A"/>
          </a:solidFill>
          <a:ln w="12700">
            <a:solidFill>
              <a:srgbClr val="8B1A1A"/>
            </a:solidFill>
            <a:prstDash val="solid"/>
          </a:ln>
        </p:spPr>
        <p:txBody>
          <a:bodyPr/>
          <a:lstStyle/>
          <a:p>
            <a:endParaRPr lang="en-US"/>
          </a:p>
        </p:txBody>
      </p:sp>
      <p:sp>
        <p:nvSpPr>
          <p:cNvPr id="7" name="Text 5"/>
          <p:cNvSpPr/>
          <p:nvPr/>
        </p:nvSpPr>
        <p:spPr>
          <a:xfrm>
            <a:off x="429768" y="886968"/>
            <a:ext cx="411480" cy="41148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8" name="Text 6"/>
          <p:cNvSpPr/>
          <p:nvPr/>
        </p:nvSpPr>
        <p:spPr>
          <a:xfrm>
            <a:off x="960120" y="905256"/>
            <a:ext cx="3383280" cy="347472"/>
          </a:xfrm>
          <a:prstGeom prst="rect">
            <a:avLst/>
          </a:prstGeom>
          <a:noFill/>
          <a:ln/>
        </p:spPr>
        <p:txBody>
          <a:bodyPr wrap="square" rtlCol="0" anchor="ctr"/>
          <a:lstStyle/>
          <a:p>
            <a:pPr marL="0" indent="0">
              <a:buNone/>
            </a:pPr>
            <a:r>
              <a:rPr lang="en-US" sz="1500" b="1" dirty="0">
                <a:solidFill>
                  <a:srgbClr val="8B1A1A"/>
                </a:solidFill>
                <a:latin typeface="Times New Roman" pitchFamily="34" charset="0"/>
                <a:ea typeface="Times New Roman" pitchFamily="34" charset="-122"/>
                <a:cs typeface="Times New Roman" pitchFamily="34" charset="-120"/>
              </a:rPr>
              <a:t>Pain &amp; Humiliation</a:t>
            </a:r>
            <a:endParaRPr lang="en-US" sz="1500" dirty="0"/>
          </a:p>
        </p:txBody>
      </p:sp>
      <p:sp>
        <p:nvSpPr>
          <p:cNvPr id="9" name="Text 7"/>
          <p:cNvSpPr/>
          <p:nvPr/>
        </p:nvSpPr>
        <p:spPr>
          <a:xfrm>
            <a:off x="457200" y="1344168"/>
            <a:ext cx="3840480" cy="1143000"/>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The man's words hurt the speaker deeply. She feels mocked and disrespected for her intellect and love of books.</a:t>
            </a:r>
            <a:endParaRPr lang="en-US" sz="1300" dirty="0"/>
          </a:p>
        </p:txBody>
      </p:sp>
      <p:sp>
        <p:nvSpPr>
          <p:cNvPr id="10" name="Shape 8"/>
          <p:cNvSpPr/>
          <p:nvPr/>
        </p:nvSpPr>
        <p:spPr>
          <a:xfrm>
            <a:off x="320040" y="2743200"/>
            <a:ext cx="4114800" cy="1828800"/>
          </a:xfrm>
          <a:prstGeom prst="rect">
            <a:avLst/>
          </a:prstGeom>
          <a:solidFill>
            <a:srgbClr val="F5EAFF"/>
          </a:solidFill>
          <a:ln w="19050">
            <a:solidFill>
              <a:srgbClr val="C8A8E0"/>
            </a:solidFill>
            <a:prstDash val="solid"/>
          </a:ln>
          <a:effectLst>
            <a:outerShdw blurRad="63500" dist="25400" dir="8100000" algn="bl" rotWithShape="0">
              <a:srgbClr val="000000">
                <a:alpha val="8000"/>
              </a:srgbClr>
            </a:outerShdw>
          </a:effectLst>
        </p:spPr>
        <p:txBody>
          <a:bodyPr/>
          <a:lstStyle/>
          <a:p>
            <a:endParaRPr lang="en-US"/>
          </a:p>
        </p:txBody>
      </p:sp>
      <p:sp>
        <p:nvSpPr>
          <p:cNvPr id="11" name="Shape 9"/>
          <p:cNvSpPr/>
          <p:nvPr/>
        </p:nvSpPr>
        <p:spPr>
          <a:xfrm>
            <a:off x="429768" y="2852928"/>
            <a:ext cx="411480" cy="411480"/>
          </a:xfrm>
          <a:prstGeom prst="ellipse">
            <a:avLst/>
          </a:prstGeom>
          <a:solidFill>
            <a:srgbClr val="5B2D8E"/>
          </a:solidFill>
          <a:ln w="12700">
            <a:solidFill>
              <a:srgbClr val="5B2D8E"/>
            </a:solidFill>
            <a:prstDash val="solid"/>
          </a:ln>
        </p:spPr>
        <p:txBody>
          <a:bodyPr/>
          <a:lstStyle/>
          <a:p>
            <a:endParaRPr lang="en-US"/>
          </a:p>
        </p:txBody>
      </p:sp>
      <p:sp>
        <p:nvSpPr>
          <p:cNvPr id="12" name="Text 10"/>
          <p:cNvSpPr/>
          <p:nvPr/>
        </p:nvSpPr>
        <p:spPr>
          <a:xfrm>
            <a:off x="429768" y="2852928"/>
            <a:ext cx="411480" cy="41148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3" name="Text 11"/>
          <p:cNvSpPr/>
          <p:nvPr/>
        </p:nvSpPr>
        <p:spPr>
          <a:xfrm>
            <a:off x="960120" y="2871216"/>
            <a:ext cx="3383280" cy="347472"/>
          </a:xfrm>
          <a:prstGeom prst="rect">
            <a:avLst/>
          </a:prstGeom>
          <a:noFill/>
          <a:ln/>
        </p:spPr>
        <p:txBody>
          <a:bodyPr wrap="square" rtlCol="0" anchor="ctr"/>
          <a:lstStyle/>
          <a:p>
            <a:pPr marL="0" indent="0">
              <a:buNone/>
            </a:pPr>
            <a:r>
              <a:rPr lang="en-US" sz="1500" b="1" dirty="0">
                <a:solidFill>
                  <a:srgbClr val="5B2D8E"/>
                </a:solidFill>
                <a:latin typeface="Times New Roman" pitchFamily="34" charset="0"/>
                <a:ea typeface="Times New Roman" pitchFamily="34" charset="-122"/>
                <a:cs typeface="Times New Roman" pitchFamily="34" charset="-120"/>
              </a:rPr>
              <a:t>Silent Rebellion</a:t>
            </a:r>
            <a:endParaRPr lang="en-US" sz="1500" dirty="0"/>
          </a:p>
        </p:txBody>
      </p:sp>
      <p:sp>
        <p:nvSpPr>
          <p:cNvPr id="14" name="Text 12"/>
          <p:cNvSpPr/>
          <p:nvPr/>
        </p:nvSpPr>
        <p:spPr>
          <a:xfrm>
            <a:off x="457200" y="3310128"/>
            <a:ext cx="3840480" cy="1143000"/>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Instead of fighting openly, she adopts a mask. She will play the 'perfect wife' role — but secretly, this is her resistance.</a:t>
            </a:r>
            <a:endParaRPr lang="en-US" sz="1300" dirty="0"/>
          </a:p>
        </p:txBody>
      </p:sp>
      <p:sp>
        <p:nvSpPr>
          <p:cNvPr id="15" name="Shape 13"/>
          <p:cNvSpPr/>
          <p:nvPr/>
        </p:nvSpPr>
        <p:spPr>
          <a:xfrm>
            <a:off x="4663440" y="777240"/>
            <a:ext cx="4114800" cy="1828800"/>
          </a:xfrm>
          <a:prstGeom prst="rect">
            <a:avLst/>
          </a:prstGeom>
          <a:solidFill>
            <a:srgbClr val="EAF2FF"/>
          </a:solidFill>
          <a:ln w="19050">
            <a:solidFill>
              <a:srgbClr val="A8C8E8"/>
            </a:solidFill>
            <a:prstDash val="solid"/>
          </a:ln>
          <a:effectLst>
            <a:outerShdw blurRad="63500" dist="25400" dir="8100000" algn="bl" rotWithShape="0">
              <a:srgbClr val="000000">
                <a:alpha val="8000"/>
              </a:srgbClr>
            </a:outerShdw>
          </a:effectLst>
        </p:spPr>
        <p:txBody>
          <a:bodyPr/>
          <a:lstStyle/>
          <a:p>
            <a:endParaRPr lang="en-US"/>
          </a:p>
        </p:txBody>
      </p:sp>
      <p:sp>
        <p:nvSpPr>
          <p:cNvPr id="16" name="Shape 14"/>
          <p:cNvSpPr/>
          <p:nvPr/>
        </p:nvSpPr>
        <p:spPr>
          <a:xfrm>
            <a:off x="4773168" y="886968"/>
            <a:ext cx="411480" cy="411480"/>
          </a:xfrm>
          <a:prstGeom prst="ellipse">
            <a:avLst/>
          </a:prstGeom>
          <a:solidFill>
            <a:srgbClr val="0D5C8C"/>
          </a:solidFill>
          <a:ln w="12700">
            <a:solidFill>
              <a:srgbClr val="0D5C8C"/>
            </a:solidFill>
            <a:prstDash val="solid"/>
          </a:ln>
        </p:spPr>
        <p:txBody>
          <a:bodyPr/>
          <a:lstStyle/>
          <a:p>
            <a:endParaRPr lang="en-US"/>
          </a:p>
        </p:txBody>
      </p:sp>
      <p:sp>
        <p:nvSpPr>
          <p:cNvPr id="17" name="Text 15"/>
          <p:cNvSpPr/>
          <p:nvPr/>
        </p:nvSpPr>
        <p:spPr>
          <a:xfrm>
            <a:off x="4773168" y="886968"/>
            <a:ext cx="411480" cy="41148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8" name="Text 16"/>
          <p:cNvSpPr/>
          <p:nvPr/>
        </p:nvSpPr>
        <p:spPr>
          <a:xfrm>
            <a:off x="5303520" y="905256"/>
            <a:ext cx="3383280" cy="347472"/>
          </a:xfrm>
          <a:prstGeom prst="rect">
            <a:avLst/>
          </a:prstGeom>
          <a:noFill/>
          <a:ln/>
        </p:spPr>
        <p:txBody>
          <a:bodyPr wrap="square" rtlCol="0" anchor="ctr"/>
          <a:lstStyle/>
          <a:p>
            <a:pPr marL="0" indent="0">
              <a:buNone/>
            </a:pPr>
            <a:r>
              <a:rPr lang="en-US" sz="1500" b="1" dirty="0">
                <a:solidFill>
                  <a:srgbClr val="0D5C8C"/>
                </a:solidFill>
                <a:latin typeface="Times New Roman" pitchFamily="34" charset="0"/>
                <a:ea typeface="Times New Roman" pitchFamily="34" charset="-122"/>
                <a:cs typeface="Times New Roman" pitchFamily="34" charset="-120"/>
              </a:rPr>
              <a:t>Female Independence</a:t>
            </a:r>
            <a:endParaRPr lang="en-US" sz="1500" dirty="0"/>
          </a:p>
        </p:txBody>
      </p:sp>
      <p:sp>
        <p:nvSpPr>
          <p:cNvPr id="19" name="Text 17"/>
          <p:cNvSpPr/>
          <p:nvPr/>
        </p:nvSpPr>
        <p:spPr>
          <a:xfrm>
            <a:off x="4800600" y="1344168"/>
            <a:ext cx="3840480" cy="1143000"/>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Millay was a 'new woman.' This poem celebrates a woman's power to choose her own path, even in silence.</a:t>
            </a:r>
            <a:endParaRPr lang="en-US" sz="1300" dirty="0"/>
          </a:p>
        </p:txBody>
      </p:sp>
      <p:sp>
        <p:nvSpPr>
          <p:cNvPr id="20" name="Shape 18"/>
          <p:cNvSpPr/>
          <p:nvPr/>
        </p:nvSpPr>
        <p:spPr>
          <a:xfrm>
            <a:off x="4663440" y="2743200"/>
            <a:ext cx="4114800" cy="1828800"/>
          </a:xfrm>
          <a:prstGeom prst="rect">
            <a:avLst/>
          </a:prstGeom>
          <a:solidFill>
            <a:srgbClr val="EAF8ED"/>
          </a:solidFill>
          <a:ln w="19050">
            <a:solidFill>
              <a:srgbClr val="A8D8B8"/>
            </a:solidFill>
            <a:prstDash val="solid"/>
          </a:ln>
          <a:effectLst>
            <a:outerShdw blurRad="63500" dist="25400" dir="8100000" algn="bl" rotWithShape="0">
              <a:srgbClr val="000000">
                <a:alpha val="8000"/>
              </a:srgbClr>
            </a:outerShdw>
          </a:effectLst>
        </p:spPr>
        <p:txBody>
          <a:bodyPr/>
          <a:lstStyle/>
          <a:p>
            <a:endParaRPr lang="en-US"/>
          </a:p>
        </p:txBody>
      </p:sp>
      <p:sp>
        <p:nvSpPr>
          <p:cNvPr id="21" name="Shape 19"/>
          <p:cNvSpPr/>
          <p:nvPr/>
        </p:nvSpPr>
        <p:spPr>
          <a:xfrm>
            <a:off x="4773168" y="2852928"/>
            <a:ext cx="411480" cy="411480"/>
          </a:xfrm>
          <a:prstGeom prst="ellipse">
            <a:avLst/>
          </a:prstGeom>
          <a:solidFill>
            <a:srgbClr val="1A5C28"/>
          </a:solidFill>
          <a:ln w="12700">
            <a:solidFill>
              <a:srgbClr val="1A5C28"/>
            </a:solidFill>
            <a:prstDash val="solid"/>
          </a:ln>
        </p:spPr>
        <p:txBody>
          <a:bodyPr/>
          <a:lstStyle/>
          <a:p>
            <a:endParaRPr lang="en-US"/>
          </a:p>
        </p:txBody>
      </p:sp>
      <p:sp>
        <p:nvSpPr>
          <p:cNvPr id="22" name="Text 20"/>
          <p:cNvSpPr/>
          <p:nvPr/>
        </p:nvSpPr>
        <p:spPr>
          <a:xfrm>
            <a:off x="4773168" y="2852928"/>
            <a:ext cx="411480" cy="411480"/>
          </a:xfrm>
          <a:prstGeom prst="rect">
            <a:avLst/>
          </a:prstGeom>
          <a:noFill/>
          <a:ln/>
        </p:spPr>
        <p:txBody>
          <a:bodyPr wrap="square" rtlCol="0" anchor="ctr"/>
          <a:lstStyle/>
          <a:p>
            <a:pPr marL="0" indent="0" algn="ctr">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23" name="Text 21"/>
          <p:cNvSpPr/>
          <p:nvPr/>
        </p:nvSpPr>
        <p:spPr>
          <a:xfrm>
            <a:off x="5303520" y="2871216"/>
            <a:ext cx="3383280" cy="347472"/>
          </a:xfrm>
          <a:prstGeom prst="rect">
            <a:avLst/>
          </a:prstGeom>
          <a:noFill/>
          <a:ln/>
        </p:spPr>
        <p:txBody>
          <a:bodyPr wrap="square" rtlCol="0" anchor="ctr"/>
          <a:lstStyle/>
          <a:p>
            <a:pPr marL="0" indent="0">
              <a:buNone/>
            </a:pPr>
            <a:r>
              <a:rPr lang="en-US" sz="1500" b="1" dirty="0">
                <a:solidFill>
                  <a:srgbClr val="1A5C28"/>
                </a:solidFill>
                <a:latin typeface="Times New Roman" pitchFamily="34" charset="0"/>
                <a:ea typeface="Times New Roman" pitchFamily="34" charset="-122"/>
                <a:cs typeface="Times New Roman" pitchFamily="34" charset="-120"/>
              </a:rPr>
              <a:t>Modernism in Tradition</a:t>
            </a:r>
            <a:endParaRPr lang="en-US" sz="1500" dirty="0"/>
          </a:p>
        </p:txBody>
      </p:sp>
      <p:sp>
        <p:nvSpPr>
          <p:cNvPr id="24" name="Text 22"/>
          <p:cNvSpPr/>
          <p:nvPr/>
        </p:nvSpPr>
        <p:spPr>
          <a:xfrm>
            <a:off x="4800600" y="3310128"/>
            <a:ext cx="3840480" cy="1143000"/>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Millay uses a traditional sonnet form but fills it with modern, feminist, and anti-romantic feelings. The form and content clash — and that clash is the message.</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1A1A"/>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8942832" y="0"/>
            <a:ext cx="201168" cy="5143500"/>
          </a:xfrm>
          <a:prstGeom prst="rect">
            <a:avLst/>
          </a:prstGeom>
          <a:solidFill>
            <a:srgbClr val="8B1A1A"/>
          </a:solidFill>
          <a:ln w="12700">
            <a:solidFill>
              <a:srgbClr val="8B1A1A"/>
            </a:solidFill>
            <a:prstDash val="solid"/>
          </a:ln>
        </p:spPr>
        <p:txBody>
          <a:bodyPr/>
          <a:lstStyle/>
          <a:p>
            <a:endParaRPr lang="en-US"/>
          </a:p>
        </p:txBody>
      </p:sp>
      <p:sp>
        <p:nvSpPr>
          <p:cNvPr id="4" name="Text 2"/>
          <p:cNvSpPr/>
          <p:nvPr/>
        </p:nvSpPr>
        <p:spPr>
          <a:xfrm>
            <a:off x="457200" y="256032"/>
            <a:ext cx="8229600" cy="384048"/>
          </a:xfrm>
          <a:prstGeom prst="rect">
            <a:avLst/>
          </a:prstGeom>
          <a:noFill/>
          <a:ln/>
        </p:spPr>
        <p:txBody>
          <a:bodyPr wrap="square" rtlCol="0" anchor="ctr"/>
          <a:lstStyle/>
          <a:p>
            <a:pPr marL="0" indent="0" algn="ctr">
              <a:buNone/>
            </a:pPr>
            <a:r>
              <a:rPr lang="en-US" sz="1800" dirty="0">
                <a:solidFill>
                  <a:srgbClr val="AAAAAA"/>
                </a:solidFill>
                <a:latin typeface="Arial" pitchFamily="34" charset="0"/>
                <a:ea typeface="Arial" pitchFamily="34" charset="-122"/>
                <a:cs typeface="Arial" pitchFamily="34" charset="-120"/>
              </a:rPr>
              <a:t>Slide 9: Conclusion</a:t>
            </a:r>
            <a:endParaRPr lang="en-US" sz="1800" dirty="0"/>
          </a:p>
        </p:txBody>
      </p:sp>
      <p:sp>
        <p:nvSpPr>
          <p:cNvPr id="5" name="Shape 3"/>
          <p:cNvSpPr/>
          <p:nvPr/>
        </p:nvSpPr>
        <p:spPr>
          <a:xfrm>
            <a:off x="2286000" y="713232"/>
            <a:ext cx="4572000" cy="54864"/>
          </a:xfrm>
          <a:prstGeom prst="rect">
            <a:avLst/>
          </a:prstGeom>
          <a:solidFill>
            <a:srgbClr val="B7860B"/>
          </a:solidFill>
          <a:ln w="12700">
            <a:solidFill>
              <a:srgbClr val="B7860B"/>
            </a:solidFill>
            <a:prstDash val="solid"/>
          </a:ln>
        </p:spPr>
        <p:txBody>
          <a:bodyPr/>
          <a:lstStyle/>
          <a:p>
            <a:endParaRPr lang="en-US"/>
          </a:p>
        </p:txBody>
      </p:sp>
      <p:sp>
        <p:nvSpPr>
          <p:cNvPr id="6" name="Text 4"/>
          <p:cNvSpPr/>
          <p:nvPr/>
        </p:nvSpPr>
        <p:spPr>
          <a:xfrm>
            <a:off x="457200" y="868680"/>
            <a:ext cx="8229600" cy="548640"/>
          </a:xfrm>
          <a:prstGeom prst="rect">
            <a:avLst/>
          </a:prstGeom>
          <a:noFill/>
          <a:ln/>
        </p:spPr>
        <p:txBody>
          <a:bodyPr wrap="square" rtlCol="0" anchor="ctr"/>
          <a:lstStyle/>
          <a:p>
            <a:pPr marL="0" indent="0" algn="ctr">
              <a:buNone/>
            </a:pPr>
            <a:r>
              <a:rPr lang="en-US" sz="2800" b="1" dirty="0">
                <a:solidFill>
                  <a:srgbClr val="FFFFFF"/>
                </a:solidFill>
                <a:latin typeface="Times New Roman" pitchFamily="34" charset="0"/>
                <a:ea typeface="Times New Roman" pitchFamily="34" charset="-122"/>
                <a:cs typeface="Times New Roman" pitchFamily="34" charset="-120"/>
              </a:rPr>
              <a:t>Millay's "Sonnet" — A Summary</a:t>
            </a:r>
            <a:endParaRPr lang="en-US" sz="2800" dirty="0"/>
          </a:p>
        </p:txBody>
      </p:sp>
      <p:sp>
        <p:nvSpPr>
          <p:cNvPr id="7" name="Shape 5"/>
          <p:cNvSpPr/>
          <p:nvPr/>
        </p:nvSpPr>
        <p:spPr>
          <a:xfrm>
            <a:off x="457200" y="1572768"/>
            <a:ext cx="8229600" cy="502920"/>
          </a:xfrm>
          <a:prstGeom prst="rect">
            <a:avLst/>
          </a:prstGeom>
          <a:solidFill>
            <a:srgbClr val="FFFFFF">
              <a:alpha val="10000"/>
            </a:srgbClr>
          </a:solidFill>
          <a:ln w="6350">
            <a:solidFill>
              <a:srgbClr val="444444"/>
            </a:solidFill>
            <a:prstDash val="solid"/>
          </a:ln>
        </p:spPr>
        <p:txBody>
          <a:bodyPr/>
          <a:lstStyle/>
          <a:p>
            <a:endParaRPr lang="en-US"/>
          </a:p>
        </p:txBody>
      </p:sp>
      <p:sp>
        <p:nvSpPr>
          <p:cNvPr id="8" name="Text 6"/>
          <p:cNvSpPr/>
          <p:nvPr/>
        </p:nvSpPr>
        <p:spPr>
          <a:xfrm>
            <a:off x="594360" y="1627632"/>
            <a:ext cx="7955280" cy="393192"/>
          </a:xfrm>
          <a:prstGeom prst="rect">
            <a:avLst/>
          </a:prstGeom>
          <a:noFill/>
          <a:ln/>
        </p:spPr>
        <p:txBody>
          <a:bodyPr wrap="square" rtlCol="0" anchor="ctr"/>
          <a:lstStyle/>
          <a:p>
            <a:pPr marL="0" indent="0">
              <a:buNone/>
            </a:pPr>
            <a:r>
              <a:rPr lang="en-US" sz="1400" dirty="0">
                <a:solidFill>
                  <a:srgbClr val="EEEEEE"/>
                </a:solidFill>
                <a:latin typeface="Arial" pitchFamily="34" charset="0"/>
                <a:ea typeface="Arial" pitchFamily="34" charset="-122"/>
                <a:cs typeface="Arial" pitchFamily="34" charset="-120"/>
              </a:rPr>
              <a:t>✓  A woman is hurt by her partner's mockery of her reading.</a:t>
            </a:r>
            <a:endParaRPr lang="en-US" sz="1400" dirty="0"/>
          </a:p>
        </p:txBody>
      </p:sp>
      <p:sp>
        <p:nvSpPr>
          <p:cNvPr id="9" name="Shape 7"/>
          <p:cNvSpPr/>
          <p:nvPr/>
        </p:nvSpPr>
        <p:spPr>
          <a:xfrm>
            <a:off x="457200" y="2139696"/>
            <a:ext cx="8229600" cy="502920"/>
          </a:xfrm>
          <a:prstGeom prst="rect">
            <a:avLst/>
          </a:prstGeom>
          <a:solidFill>
            <a:srgbClr val="FFFFFF">
              <a:alpha val="10000"/>
            </a:srgbClr>
          </a:solidFill>
          <a:ln w="6350">
            <a:solidFill>
              <a:srgbClr val="444444"/>
            </a:solidFill>
            <a:prstDash val="solid"/>
          </a:ln>
        </p:spPr>
        <p:txBody>
          <a:bodyPr/>
          <a:lstStyle/>
          <a:p>
            <a:endParaRPr lang="en-US"/>
          </a:p>
        </p:txBody>
      </p:sp>
      <p:sp>
        <p:nvSpPr>
          <p:cNvPr id="10" name="Text 8"/>
          <p:cNvSpPr/>
          <p:nvPr/>
        </p:nvSpPr>
        <p:spPr>
          <a:xfrm>
            <a:off x="594360" y="2194560"/>
            <a:ext cx="7955280" cy="393192"/>
          </a:xfrm>
          <a:prstGeom prst="rect">
            <a:avLst/>
          </a:prstGeom>
          <a:noFill/>
          <a:ln/>
        </p:spPr>
        <p:txBody>
          <a:bodyPr wrap="square" rtlCol="0" anchor="ctr"/>
          <a:lstStyle/>
          <a:p>
            <a:pPr marL="0" indent="0">
              <a:buNone/>
            </a:pPr>
            <a:r>
              <a:rPr lang="en-US" sz="1400" dirty="0">
                <a:solidFill>
                  <a:srgbClr val="EEEEEE"/>
                </a:solidFill>
                <a:latin typeface="Arial" pitchFamily="34" charset="0"/>
                <a:ea typeface="Arial" pitchFamily="34" charset="-122"/>
                <a:cs typeface="Arial" pitchFamily="34" charset="-120"/>
              </a:rPr>
              <a:t>✓  She decides to silently perform the role of a 'perfect wife.'</a:t>
            </a:r>
            <a:endParaRPr lang="en-US" sz="1400" dirty="0"/>
          </a:p>
        </p:txBody>
      </p:sp>
      <p:sp>
        <p:nvSpPr>
          <p:cNvPr id="11" name="Shape 9"/>
          <p:cNvSpPr/>
          <p:nvPr/>
        </p:nvSpPr>
        <p:spPr>
          <a:xfrm>
            <a:off x="457200" y="2706624"/>
            <a:ext cx="8229600" cy="502920"/>
          </a:xfrm>
          <a:prstGeom prst="rect">
            <a:avLst/>
          </a:prstGeom>
          <a:solidFill>
            <a:srgbClr val="FFFFFF">
              <a:alpha val="10000"/>
            </a:srgbClr>
          </a:solidFill>
          <a:ln w="6350">
            <a:solidFill>
              <a:srgbClr val="444444"/>
            </a:solidFill>
            <a:prstDash val="solid"/>
          </a:ln>
        </p:spPr>
        <p:txBody>
          <a:bodyPr/>
          <a:lstStyle/>
          <a:p>
            <a:endParaRPr lang="en-US"/>
          </a:p>
        </p:txBody>
      </p:sp>
      <p:sp>
        <p:nvSpPr>
          <p:cNvPr id="12" name="Text 10"/>
          <p:cNvSpPr/>
          <p:nvPr/>
        </p:nvSpPr>
        <p:spPr>
          <a:xfrm>
            <a:off x="594360" y="2761488"/>
            <a:ext cx="7955280" cy="393192"/>
          </a:xfrm>
          <a:prstGeom prst="rect">
            <a:avLst/>
          </a:prstGeom>
          <a:noFill/>
          <a:ln/>
        </p:spPr>
        <p:txBody>
          <a:bodyPr wrap="square" rtlCol="0" anchor="ctr"/>
          <a:lstStyle/>
          <a:p>
            <a:pPr marL="0" indent="0">
              <a:buNone/>
            </a:pPr>
            <a:r>
              <a:rPr lang="en-US" sz="1400" dirty="0">
                <a:solidFill>
                  <a:srgbClr val="EEEEEE"/>
                </a:solidFill>
                <a:latin typeface="Arial" pitchFamily="34" charset="0"/>
                <a:ea typeface="Arial" pitchFamily="34" charset="-122"/>
                <a:cs typeface="Arial" pitchFamily="34" charset="-120"/>
              </a:rPr>
              <a:t>✓  One day, she will leave — and that is her final act of freedom.</a:t>
            </a:r>
            <a:endParaRPr lang="en-US" sz="1400" dirty="0"/>
          </a:p>
        </p:txBody>
      </p:sp>
      <p:sp>
        <p:nvSpPr>
          <p:cNvPr id="13" name="Shape 11"/>
          <p:cNvSpPr/>
          <p:nvPr/>
        </p:nvSpPr>
        <p:spPr>
          <a:xfrm>
            <a:off x="457200" y="3273552"/>
            <a:ext cx="8229600" cy="502920"/>
          </a:xfrm>
          <a:prstGeom prst="rect">
            <a:avLst/>
          </a:prstGeom>
          <a:solidFill>
            <a:srgbClr val="FFFFFF">
              <a:alpha val="10000"/>
            </a:srgbClr>
          </a:solidFill>
          <a:ln w="6350">
            <a:solidFill>
              <a:srgbClr val="444444"/>
            </a:solidFill>
            <a:prstDash val="solid"/>
          </a:ln>
        </p:spPr>
        <p:txBody>
          <a:bodyPr/>
          <a:lstStyle/>
          <a:p>
            <a:endParaRPr lang="en-US"/>
          </a:p>
        </p:txBody>
      </p:sp>
      <p:sp>
        <p:nvSpPr>
          <p:cNvPr id="14" name="Text 12"/>
          <p:cNvSpPr/>
          <p:nvPr/>
        </p:nvSpPr>
        <p:spPr>
          <a:xfrm>
            <a:off x="594360" y="3328416"/>
            <a:ext cx="7955280" cy="393192"/>
          </a:xfrm>
          <a:prstGeom prst="rect">
            <a:avLst/>
          </a:prstGeom>
          <a:noFill/>
          <a:ln/>
        </p:spPr>
        <p:txBody>
          <a:bodyPr wrap="square" rtlCol="0" anchor="ctr"/>
          <a:lstStyle/>
          <a:p>
            <a:pPr marL="0" indent="0">
              <a:buNone/>
            </a:pPr>
            <a:r>
              <a:rPr lang="en-US" sz="1400" dirty="0">
                <a:solidFill>
                  <a:srgbClr val="EEEEEE"/>
                </a:solidFill>
                <a:latin typeface="Arial" pitchFamily="34" charset="0"/>
                <a:ea typeface="Arial" pitchFamily="34" charset="-122"/>
                <a:cs typeface="Arial" pitchFamily="34" charset="-120"/>
              </a:rPr>
              <a:t>✓  Traditional sonnet form carries a deeply modern, feminist message.</a:t>
            </a:r>
            <a:endParaRPr lang="en-US" sz="1400" dirty="0"/>
          </a:p>
        </p:txBody>
      </p:sp>
      <p:sp>
        <p:nvSpPr>
          <p:cNvPr id="15" name="Shape 13"/>
          <p:cNvSpPr/>
          <p:nvPr/>
        </p:nvSpPr>
        <p:spPr>
          <a:xfrm>
            <a:off x="457200" y="3840480"/>
            <a:ext cx="8229600" cy="502920"/>
          </a:xfrm>
          <a:prstGeom prst="rect">
            <a:avLst/>
          </a:prstGeom>
          <a:solidFill>
            <a:srgbClr val="FFFFFF">
              <a:alpha val="10000"/>
            </a:srgbClr>
          </a:solidFill>
          <a:ln w="6350">
            <a:solidFill>
              <a:srgbClr val="444444"/>
            </a:solidFill>
            <a:prstDash val="solid"/>
          </a:ln>
        </p:spPr>
        <p:txBody>
          <a:bodyPr/>
          <a:lstStyle/>
          <a:p>
            <a:endParaRPr lang="en-US"/>
          </a:p>
        </p:txBody>
      </p:sp>
      <p:sp>
        <p:nvSpPr>
          <p:cNvPr id="16" name="Text 14"/>
          <p:cNvSpPr/>
          <p:nvPr/>
        </p:nvSpPr>
        <p:spPr>
          <a:xfrm>
            <a:off x="594360" y="3895344"/>
            <a:ext cx="7955280" cy="393192"/>
          </a:xfrm>
          <a:prstGeom prst="rect">
            <a:avLst/>
          </a:prstGeom>
          <a:noFill/>
          <a:ln/>
        </p:spPr>
        <p:txBody>
          <a:bodyPr wrap="square" rtlCol="0" anchor="ctr"/>
          <a:lstStyle/>
          <a:p>
            <a:pPr marL="0" indent="0">
              <a:buNone/>
            </a:pPr>
            <a:r>
              <a:rPr lang="en-US" sz="1400" dirty="0">
                <a:solidFill>
                  <a:srgbClr val="EEEEEE"/>
                </a:solidFill>
                <a:latin typeface="Arial" pitchFamily="34" charset="0"/>
                <a:ea typeface="Arial" pitchFamily="34" charset="-122"/>
                <a:cs typeface="Arial" pitchFamily="34" charset="-120"/>
              </a:rPr>
              <a:t>✓  Important for B.Ed: Shows how form and content can contrast powerfully.</a:t>
            </a:r>
            <a:endParaRPr lang="en-US" sz="1400" dirty="0"/>
          </a:p>
        </p:txBody>
      </p:sp>
      <p:sp>
        <p:nvSpPr>
          <p:cNvPr id="17" name="Shape 15"/>
          <p:cNvSpPr/>
          <p:nvPr/>
        </p:nvSpPr>
        <p:spPr>
          <a:xfrm>
            <a:off x="457200" y="4462272"/>
            <a:ext cx="8229600" cy="502920"/>
          </a:xfrm>
          <a:prstGeom prst="rect">
            <a:avLst/>
          </a:prstGeom>
          <a:solidFill>
            <a:srgbClr val="B7860B"/>
          </a:solidFill>
          <a:ln w="12700">
            <a:solidFill>
              <a:srgbClr val="B7860B"/>
            </a:solidFill>
            <a:prstDash val="solid"/>
          </a:ln>
        </p:spPr>
        <p:txBody>
          <a:bodyPr/>
          <a:lstStyle/>
          <a:p>
            <a:endParaRPr lang="en-US"/>
          </a:p>
        </p:txBody>
      </p:sp>
      <p:sp>
        <p:nvSpPr>
          <p:cNvPr id="18" name="Text 16"/>
          <p:cNvSpPr/>
          <p:nvPr/>
        </p:nvSpPr>
        <p:spPr>
          <a:xfrm>
            <a:off x="548640" y="4507992"/>
            <a:ext cx="8046720" cy="384048"/>
          </a:xfrm>
          <a:prstGeom prst="rect">
            <a:avLst/>
          </a:prstGeom>
          <a:noFill/>
          <a:ln/>
        </p:spPr>
        <p:txBody>
          <a:bodyPr wrap="square" rtlCol="0" anchor="ctr"/>
          <a:lstStyle/>
          <a:p>
            <a:pPr marL="0" indent="0" algn="ctr">
              <a:buNone/>
            </a:pPr>
            <a:r>
              <a:rPr lang="en-US" sz="1200" b="1" dirty="0">
                <a:solidFill>
                  <a:srgbClr val="1A1A1A"/>
                </a:solidFill>
                <a:latin typeface="Arial" pitchFamily="34" charset="0"/>
                <a:ea typeface="Arial" pitchFamily="34" charset="-122"/>
                <a:cs typeface="Arial" pitchFamily="34" charset="-120"/>
              </a:rPr>
              <a:t>💡 Viva Answer: "This poem uses a traditional sonnet form but rejects romantic ideals — it shows emotional truth and feminist rebellion."</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Glossary &amp; Key Terms</a:t>
            </a:r>
            <a:endParaRPr lang="en-US" sz="2200" dirty="0"/>
          </a:p>
        </p:txBody>
      </p:sp>
      <p:sp>
        <p:nvSpPr>
          <p:cNvPr id="5" name="Shape 3"/>
          <p:cNvSpPr/>
          <p:nvPr/>
        </p:nvSpPr>
        <p:spPr>
          <a:xfrm>
            <a:off x="320040" y="777240"/>
            <a:ext cx="4160520" cy="685800"/>
          </a:xfrm>
          <a:prstGeom prst="rect">
            <a:avLst/>
          </a:prstGeom>
          <a:solidFill>
            <a:srgbClr val="FAF4F4"/>
          </a:solidFill>
          <a:ln w="6350">
            <a:solidFill>
              <a:srgbClr val="CCCCCC"/>
            </a:solidFill>
            <a:prstDash val="solid"/>
          </a:ln>
        </p:spPr>
        <p:txBody>
          <a:bodyPr/>
          <a:lstStyle/>
          <a:p>
            <a:endParaRPr lang="en-US"/>
          </a:p>
        </p:txBody>
      </p:sp>
      <p:sp>
        <p:nvSpPr>
          <p:cNvPr id="6" name="Shape 4"/>
          <p:cNvSpPr/>
          <p:nvPr/>
        </p:nvSpPr>
        <p:spPr>
          <a:xfrm>
            <a:off x="320040" y="777240"/>
            <a:ext cx="73152" cy="685800"/>
          </a:xfrm>
          <a:prstGeom prst="rect">
            <a:avLst/>
          </a:prstGeom>
          <a:solidFill>
            <a:srgbClr val="8B1A1A"/>
          </a:solidFill>
          <a:ln w="12700">
            <a:solidFill>
              <a:srgbClr val="8B1A1A"/>
            </a:solidFill>
            <a:prstDash val="solid"/>
          </a:ln>
        </p:spPr>
        <p:txBody>
          <a:bodyPr/>
          <a:lstStyle/>
          <a:p>
            <a:endParaRPr lang="en-US"/>
          </a:p>
        </p:txBody>
      </p:sp>
      <p:sp>
        <p:nvSpPr>
          <p:cNvPr id="7" name="Text 5"/>
          <p:cNvSpPr/>
          <p:nvPr/>
        </p:nvSpPr>
        <p:spPr>
          <a:xfrm>
            <a:off x="484632" y="850392"/>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purse (v)</a:t>
            </a:r>
            <a:endParaRPr lang="en-US" sz="1300" dirty="0"/>
          </a:p>
        </p:txBody>
      </p:sp>
      <p:sp>
        <p:nvSpPr>
          <p:cNvPr id="8" name="Text 6"/>
          <p:cNvSpPr/>
          <p:nvPr/>
        </p:nvSpPr>
        <p:spPr>
          <a:xfrm>
            <a:off x="484632" y="1124712"/>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to make your lips round in shape to show disapproval</a:t>
            </a:r>
            <a:endParaRPr lang="en-US" sz="1200" dirty="0"/>
          </a:p>
        </p:txBody>
      </p:sp>
      <p:sp>
        <p:nvSpPr>
          <p:cNvPr id="9" name="Shape 7"/>
          <p:cNvSpPr/>
          <p:nvPr/>
        </p:nvSpPr>
        <p:spPr>
          <a:xfrm>
            <a:off x="320040" y="1545336"/>
            <a:ext cx="4160520" cy="685800"/>
          </a:xfrm>
          <a:prstGeom prst="rect">
            <a:avLst/>
          </a:prstGeom>
          <a:solidFill>
            <a:srgbClr val="F4F4FA"/>
          </a:solidFill>
          <a:ln w="6350">
            <a:solidFill>
              <a:srgbClr val="CCCCCC"/>
            </a:solidFill>
            <a:prstDash val="solid"/>
          </a:ln>
        </p:spPr>
        <p:txBody>
          <a:bodyPr/>
          <a:lstStyle/>
          <a:p>
            <a:endParaRPr lang="en-US"/>
          </a:p>
        </p:txBody>
      </p:sp>
      <p:sp>
        <p:nvSpPr>
          <p:cNvPr id="10" name="Shape 8"/>
          <p:cNvSpPr/>
          <p:nvPr/>
        </p:nvSpPr>
        <p:spPr>
          <a:xfrm>
            <a:off x="320040" y="1545336"/>
            <a:ext cx="73152" cy="685800"/>
          </a:xfrm>
          <a:prstGeom prst="rect">
            <a:avLst/>
          </a:prstGeom>
          <a:solidFill>
            <a:srgbClr val="8B1A1A"/>
          </a:solidFill>
          <a:ln w="12700">
            <a:solidFill>
              <a:srgbClr val="8B1A1A"/>
            </a:solidFill>
            <a:prstDash val="solid"/>
          </a:ln>
        </p:spPr>
        <p:txBody>
          <a:bodyPr/>
          <a:lstStyle/>
          <a:p>
            <a:endParaRPr lang="en-US"/>
          </a:p>
        </p:txBody>
      </p:sp>
      <p:sp>
        <p:nvSpPr>
          <p:cNvPr id="11" name="Text 9"/>
          <p:cNvSpPr/>
          <p:nvPr/>
        </p:nvSpPr>
        <p:spPr>
          <a:xfrm>
            <a:off x="484632" y="1618488"/>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prink (v)</a:t>
            </a:r>
            <a:endParaRPr lang="en-US" sz="1300" dirty="0"/>
          </a:p>
        </p:txBody>
      </p:sp>
      <p:sp>
        <p:nvSpPr>
          <p:cNvPr id="12" name="Text 10"/>
          <p:cNvSpPr/>
          <p:nvPr/>
        </p:nvSpPr>
        <p:spPr>
          <a:xfrm>
            <a:off x="484632" y="1892808"/>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to dress in a showy manner</a:t>
            </a:r>
            <a:endParaRPr lang="en-US" sz="1200" dirty="0"/>
          </a:p>
        </p:txBody>
      </p:sp>
      <p:sp>
        <p:nvSpPr>
          <p:cNvPr id="13" name="Shape 11"/>
          <p:cNvSpPr/>
          <p:nvPr/>
        </p:nvSpPr>
        <p:spPr>
          <a:xfrm>
            <a:off x="320040" y="2313432"/>
            <a:ext cx="4160520" cy="685800"/>
          </a:xfrm>
          <a:prstGeom prst="rect">
            <a:avLst/>
          </a:prstGeom>
          <a:solidFill>
            <a:srgbClr val="FAF4F4"/>
          </a:solidFill>
          <a:ln w="6350">
            <a:solidFill>
              <a:srgbClr val="CCCCCC"/>
            </a:solidFill>
            <a:prstDash val="solid"/>
          </a:ln>
        </p:spPr>
        <p:txBody>
          <a:bodyPr/>
          <a:lstStyle/>
          <a:p>
            <a:endParaRPr lang="en-US"/>
          </a:p>
        </p:txBody>
      </p:sp>
      <p:sp>
        <p:nvSpPr>
          <p:cNvPr id="14" name="Shape 12"/>
          <p:cNvSpPr/>
          <p:nvPr/>
        </p:nvSpPr>
        <p:spPr>
          <a:xfrm>
            <a:off x="320040" y="2313432"/>
            <a:ext cx="73152" cy="685800"/>
          </a:xfrm>
          <a:prstGeom prst="rect">
            <a:avLst/>
          </a:prstGeom>
          <a:solidFill>
            <a:srgbClr val="8B1A1A"/>
          </a:solidFill>
          <a:ln w="12700">
            <a:solidFill>
              <a:srgbClr val="8B1A1A"/>
            </a:solidFill>
            <a:prstDash val="solid"/>
          </a:ln>
        </p:spPr>
        <p:txBody>
          <a:bodyPr/>
          <a:lstStyle/>
          <a:p>
            <a:endParaRPr lang="en-US"/>
          </a:p>
        </p:txBody>
      </p:sp>
      <p:sp>
        <p:nvSpPr>
          <p:cNvPr id="15" name="Text 13"/>
          <p:cNvSpPr/>
          <p:nvPr/>
        </p:nvSpPr>
        <p:spPr>
          <a:xfrm>
            <a:off x="484632" y="2386584"/>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crafty (adj)</a:t>
            </a:r>
            <a:endParaRPr lang="en-US" sz="1300" dirty="0"/>
          </a:p>
        </p:txBody>
      </p:sp>
      <p:sp>
        <p:nvSpPr>
          <p:cNvPr id="16" name="Text 14"/>
          <p:cNvSpPr/>
          <p:nvPr/>
        </p:nvSpPr>
        <p:spPr>
          <a:xfrm>
            <a:off x="484632" y="2660904"/>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cunning, clever at getting what you want in a dishonest way</a:t>
            </a:r>
            <a:endParaRPr lang="en-US" sz="1200" dirty="0"/>
          </a:p>
        </p:txBody>
      </p:sp>
      <p:sp>
        <p:nvSpPr>
          <p:cNvPr id="17" name="Shape 15"/>
          <p:cNvSpPr/>
          <p:nvPr/>
        </p:nvSpPr>
        <p:spPr>
          <a:xfrm>
            <a:off x="320040" y="3081528"/>
            <a:ext cx="4160520" cy="685800"/>
          </a:xfrm>
          <a:prstGeom prst="rect">
            <a:avLst/>
          </a:prstGeom>
          <a:solidFill>
            <a:srgbClr val="F4F4FA"/>
          </a:solidFill>
          <a:ln w="6350">
            <a:solidFill>
              <a:srgbClr val="CCCCCC"/>
            </a:solidFill>
            <a:prstDash val="solid"/>
          </a:ln>
        </p:spPr>
        <p:txBody>
          <a:bodyPr/>
          <a:lstStyle/>
          <a:p>
            <a:endParaRPr lang="en-US"/>
          </a:p>
        </p:txBody>
      </p:sp>
      <p:sp>
        <p:nvSpPr>
          <p:cNvPr id="18" name="Shape 16"/>
          <p:cNvSpPr/>
          <p:nvPr/>
        </p:nvSpPr>
        <p:spPr>
          <a:xfrm>
            <a:off x="320040" y="3081528"/>
            <a:ext cx="73152" cy="685800"/>
          </a:xfrm>
          <a:prstGeom prst="rect">
            <a:avLst/>
          </a:prstGeom>
          <a:solidFill>
            <a:srgbClr val="8B1A1A"/>
          </a:solidFill>
          <a:ln w="12700">
            <a:solidFill>
              <a:srgbClr val="8B1A1A"/>
            </a:solidFill>
            <a:prstDash val="solid"/>
          </a:ln>
        </p:spPr>
        <p:txBody>
          <a:bodyPr/>
          <a:lstStyle/>
          <a:p>
            <a:endParaRPr lang="en-US"/>
          </a:p>
        </p:txBody>
      </p:sp>
      <p:sp>
        <p:nvSpPr>
          <p:cNvPr id="19" name="Text 17"/>
          <p:cNvSpPr/>
          <p:nvPr/>
        </p:nvSpPr>
        <p:spPr>
          <a:xfrm>
            <a:off x="484632" y="3154680"/>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sly (adj)</a:t>
            </a:r>
            <a:endParaRPr lang="en-US" sz="1300" dirty="0"/>
          </a:p>
        </p:txBody>
      </p:sp>
      <p:sp>
        <p:nvSpPr>
          <p:cNvPr id="20" name="Text 18"/>
          <p:cNvSpPr/>
          <p:nvPr/>
        </p:nvSpPr>
        <p:spPr>
          <a:xfrm>
            <a:off x="484632" y="3429000"/>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acting or done in a secret or dishonest way to trick people</a:t>
            </a:r>
            <a:endParaRPr lang="en-US" sz="1200" dirty="0"/>
          </a:p>
        </p:txBody>
      </p:sp>
      <p:sp>
        <p:nvSpPr>
          <p:cNvPr id="21" name="Shape 19"/>
          <p:cNvSpPr/>
          <p:nvPr/>
        </p:nvSpPr>
        <p:spPr>
          <a:xfrm>
            <a:off x="320040" y="3849624"/>
            <a:ext cx="4160520" cy="685800"/>
          </a:xfrm>
          <a:prstGeom prst="rect">
            <a:avLst/>
          </a:prstGeom>
          <a:solidFill>
            <a:srgbClr val="FAF4F4"/>
          </a:solidFill>
          <a:ln w="6350">
            <a:solidFill>
              <a:srgbClr val="CCCCCC"/>
            </a:solidFill>
            <a:prstDash val="solid"/>
          </a:ln>
        </p:spPr>
        <p:txBody>
          <a:bodyPr/>
          <a:lstStyle/>
          <a:p>
            <a:endParaRPr lang="en-US"/>
          </a:p>
        </p:txBody>
      </p:sp>
      <p:sp>
        <p:nvSpPr>
          <p:cNvPr id="22" name="Shape 20"/>
          <p:cNvSpPr/>
          <p:nvPr/>
        </p:nvSpPr>
        <p:spPr>
          <a:xfrm>
            <a:off x="320040" y="3849624"/>
            <a:ext cx="73152" cy="685800"/>
          </a:xfrm>
          <a:prstGeom prst="rect">
            <a:avLst/>
          </a:prstGeom>
          <a:solidFill>
            <a:srgbClr val="8B1A1A"/>
          </a:solidFill>
          <a:ln w="12700">
            <a:solidFill>
              <a:srgbClr val="8B1A1A"/>
            </a:solidFill>
            <a:prstDash val="solid"/>
          </a:ln>
        </p:spPr>
        <p:txBody>
          <a:bodyPr/>
          <a:lstStyle/>
          <a:p>
            <a:endParaRPr lang="en-US"/>
          </a:p>
        </p:txBody>
      </p:sp>
      <p:sp>
        <p:nvSpPr>
          <p:cNvPr id="23" name="Text 21"/>
          <p:cNvSpPr/>
          <p:nvPr/>
        </p:nvSpPr>
        <p:spPr>
          <a:xfrm>
            <a:off x="484632" y="3922776"/>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Sonnet</a:t>
            </a:r>
            <a:endParaRPr lang="en-US" sz="1300" dirty="0"/>
          </a:p>
        </p:txBody>
      </p:sp>
      <p:sp>
        <p:nvSpPr>
          <p:cNvPr id="24" name="Text 22"/>
          <p:cNvSpPr/>
          <p:nvPr/>
        </p:nvSpPr>
        <p:spPr>
          <a:xfrm>
            <a:off x="484632" y="4197096"/>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 14-line poem with a fixed rhyme scheme and meter</a:t>
            </a:r>
            <a:endParaRPr lang="en-US" sz="1200" dirty="0"/>
          </a:p>
        </p:txBody>
      </p:sp>
      <p:sp>
        <p:nvSpPr>
          <p:cNvPr id="25" name="Shape 23"/>
          <p:cNvSpPr/>
          <p:nvPr/>
        </p:nvSpPr>
        <p:spPr>
          <a:xfrm>
            <a:off x="4663440" y="777240"/>
            <a:ext cx="4160520" cy="685800"/>
          </a:xfrm>
          <a:prstGeom prst="rect">
            <a:avLst/>
          </a:prstGeom>
          <a:solidFill>
            <a:srgbClr val="FAF4F4"/>
          </a:solidFill>
          <a:ln w="6350">
            <a:solidFill>
              <a:srgbClr val="CCCCCC"/>
            </a:solidFill>
            <a:prstDash val="solid"/>
          </a:ln>
        </p:spPr>
        <p:txBody>
          <a:bodyPr/>
          <a:lstStyle/>
          <a:p>
            <a:endParaRPr lang="en-US"/>
          </a:p>
        </p:txBody>
      </p:sp>
      <p:sp>
        <p:nvSpPr>
          <p:cNvPr id="26" name="Shape 24"/>
          <p:cNvSpPr/>
          <p:nvPr/>
        </p:nvSpPr>
        <p:spPr>
          <a:xfrm>
            <a:off x="4663440" y="777240"/>
            <a:ext cx="73152" cy="685800"/>
          </a:xfrm>
          <a:prstGeom prst="rect">
            <a:avLst/>
          </a:prstGeom>
          <a:solidFill>
            <a:srgbClr val="8B1A1A"/>
          </a:solidFill>
          <a:ln w="12700">
            <a:solidFill>
              <a:srgbClr val="8B1A1A"/>
            </a:solidFill>
            <a:prstDash val="solid"/>
          </a:ln>
        </p:spPr>
        <p:txBody>
          <a:bodyPr/>
          <a:lstStyle/>
          <a:p>
            <a:endParaRPr lang="en-US"/>
          </a:p>
        </p:txBody>
      </p:sp>
      <p:sp>
        <p:nvSpPr>
          <p:cNvPr id="27" name="Text 25"/>
          <p:cNvSpPr/>
          <p:nvPr/>
        </p:nvSpPr>
        <p:spPr>
          <a:xfrm>
            <a:off x="4828032" y="850392"/>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Petrarchan</a:t>
            </a:r>
            <a:endParaRPr lang="en-US" sz="1300" dirty="0"/>
          </a:p>
        </p:txBody>
      </p:sp>
      <p:sp>
        <p:nvSpPr>
          <p:cNvPr id="28" name="Text 26"/>
          <p:cNvSpPr/>
          <p:nvPr/>
        </p:nvSpPr>
        <p:spPr>
          <a:xfrm>
            <a:off x="4828032" y="1124712"/>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Italian sonnet form: 8 lines (octave) + 6 lines (sestet)</a:t>
            </a:r>
            <a:endParaRPr lang="en-US" sz="1200" dirty="0"/>
          </a:p>
        </p:txBody>
      </p:sp>
      <p:sp>
        <p:nvSpPr>
          <p:cNvPr id="29" name="Shape 27"/>
          <p:cNvSpPr/>
          <p:nvPr/>
        </p:nvSpPr>
        <p:spPr>
          <a:xfrm>
            <a:off x="4663440" y="1545336"/>
            <a:ext cx="4160520" cy="685800"/>
          </a:xfrm>
          <a:prstGeom prst="rect">
            <a:avLst/>
          </a:prstGeom>
          <a:solidFill>
            <a:srgbClr val="F4F4FA"/>
          </a:solidFill>
          <a:ln w="6350">
            <a:solidFill>
              <a:srgbClr val="CCCCCC"/>
            </a:solidFill>
            <a:prstDash val="solid"/>
          </a:ln>
        </p:spPr>
        <p:txBody>
          <a:bodyPr/>
          <a:lstStyle/>
          <a:p>
            <a:endParaRPr lang="en-US"/>
          </a:p>
        </p:txBody>
      </p:sp>
      <p:sp>
        <p:nvSpPr>
          <p:cNvPr id="30" name="Shape 28"/>
          <p:cNvSpPr/>
          <p:nvPr/>
        </p:nvSpPr>
        <p:spPr>
          <a:xfrm>
            <a:off x="4663440" y="1545336"/>
            <a:ext cx="73152" cy="685800"/>
          </a:xfrm>
          <a:prstGeom prst="rect">
            <a:avLst/>
          </a:prstGeom>
          <a:solidFill>
            <a:srgbClr val="8B1A1A"/>
          </a:solidFill>
          <a:ln w="12700">
            <a:solidFill>
              <a:srgbClr val="8B1A1A"/>
            </a:solidFill>
            <a:prstDash val="solid"/>
          </a:ln>
        </p:spPr>
        <p:txBody>
          <a:bodyPr/>
          <a:lstStyle/>
          <a:p>
            <a:endParaRPr lang="en-US"/>
          </a:p>
        </p:txBody>
      </p:sp>
      <p:sp>
        <p:nvSpPr>
          <p:cNvPr id="31" name="Text 29"/>
          <p:cNvSpPr/>
          <p:nvPr/>
        </p:nvSpPr>
        <p:spPr>
          <a:xfrm>
            <a:off x="4828032" y="1618488"/>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Iambic Pentameter</a:t>
            </a:r>
            <a:endParaRPr lang="en-US" sz="1300" dirty="0"/>
          </a:p>
        </p:txBody>
      </p:sp>
      <p:sp>
        <p:nvSpPr>
          <p:cNvPr id="32" name="Text 30"/>
          <p:cNvSpPr/>
          <p:nvPr/>
        </p:nvSpPr>
        <p:spPr>
          <a:xfrm>
            <a:off x="4828032" y="1892808"/>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10 syllables per line, stress on every 2nd syllable</a:t>
            </a:r>
            <a:endParaRPr lang="en-US" sz="1200" dirty="0"/>
          </a:p>
        </p:txBody>
      </p:sp>
      <p:sp>
        <p:nvSpPr>
          <p:cNvPr id="33" name="Shape 31"/>
          <p:cNvSpPr/>
          <p:nvPr/>
        </p:nvSpPr>
        <p:spPr>
          <a:xfrm>
            <a:off x="4663440" y="2313432"/>
            <a:ext cx="4160520" cy="685800"/>
          </a:xfrm>
          <a:prstGeom prst="rect">
            <a:avLst/>
          </a:prstGeom>
          <a:solidFill>
            <a:srgbClr val="FAF4F4"/>
          </a:solidFill>
          <a:ln w="6350">
            <a:solidFill>
              <a:srgbClr val="CCCCCC"/>
            </a:solidFill>
            <a:prstDash val="solid"/>
          </a:ln>
        </p:spPr>
        <p:txBody>
          <a:bodyPr/>
          <a:lstStyle/>
          <a:p>
            <a:endParaRPr lang="en-US"/>
          </a:p>
        </p:txBody>
      </p:sp>
      <p:sp>
        <p:nvSpPr>
          <p:cNvPr id="34" name="Shape 32"/>
          <p:cNvSpPr/>
          <p:nvPr/>
        </p:nvSpPr>
        <p:spPr>
          <a:xfrm>
            <a:off x="4663440" y="2313432"/>
            <a:ext cx="73152" cy="685800"/>
          </a:xfrm>
          <a:prstGeom prst="rect">
            <a:avLst/>
          </a:prstGeom>
          <a:solidFill>
            <a:srgbClr val="8B1A1A"/>
          </a:solidFill>
          <a:ln w="12700">
            <a:solidFill>
              <a:srgbClr val="8B1A1A"/>
            </a:solidFill>
            <a:prstDash val="solid"/>
          </a:ln>
        </p:spPr>
        <p:txBody>
          <a:bodyPr/>
          <a:lstStyle/>
          <a:p>
            <a:endParaRPr lang="en-US"/>
          </a:p>
        </p:txBody>
      </p:sp>
      <p:sp>
        <p:nvSpPr>
          <p:cNvPr id="35" name="Text 33"/>
          <p:cNvSpPr/>
          <p:nvPr/>
        </p:nvSpPr>
        <p:spPr>
          <a:xfrm>
            <a:off x="4828032" y="2386584"/>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Modernism</a:t>
            </a:r>
            <a:endParaRPr lang="en-US" sz="1300" dirty="0"/>
          </a:p>
        </p:txBody>
      </p:sp>
      <p:sp>
        <p:nvSpPr>
          <p:cNvPr id="36" name="Text 34"/>
          <p:cNvSpPr/>
          <p:nvPr/>
        </p:nvSpPr>
        <p:spPr>
          <a:xfrm>
            <a:off x="4828032" y="2660904"/>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 literary movement that challenged old romantic ideas</a:t>
            </a:r>
            <a:endParaRPr lang="en-US" sz="1200" dirty="0"/>
          </a:p>
        </p:txBody>
      </p:sp>
      <p:sp>
        <p:nvSpPr>
          <p:cNvPr id="37" name="Shape 35"/>
          <p:cNvSpPr/>
          <p:nvPr/>
        </p:nvSpPr>
        <p:spPr>
          <a:xfrm>
            <a:off x="4663440" y="3081528"/>
            <a:ext cx="4160520" cy="685800"/>
          </a:xfrm>
          <a:prstGeom prst="rect">
            <a:avLst/>
          </a:prstGeom>
          <a:solidFill>
            <a:srgbClr val="F4F4FA"/>
          </a:solidFill>
          <a:ln w="6350">
            <a:solidFill>
              <a:srgbClr val="CCCCCC"/>
            </a:solidFill>
            <a:prstDash val="solid"/>
          </a:ln>
        </p:spPr>
        <p:txBody>
          <a:bodyPr/>
          <a:lstStyle/>
          <a:p>
            <a:endParaRPr lang="en-US"/>
          </a:p>
        </p:txBody>
      </p:sp>
      <p:sp>
        <p:nvSpPr>
          <p:cNvPr id="38" name="Shape 36"/>
          <p:cNvSpPr/>
          <p:nvPr/>
        </p:nvSpPr>
        <p:spPr>
          <a:xfrm>
            <a:off x="4663440" y="3081528"/>
            <a:ext cx="73152" cy="685800"/>
          </a:xfrm>
          <a:prstGeom prst="rect">
            <a:avLst/>
          </a:prstGeom>
          <a:solidFill>
            <a:srgbClr val="8B1A1A"/>
          </a:solidFill>
          <a:ln w="12700">
            <a:solidFill>
              <a:srgbClr val="8B1A1A"/>
            </a:solidFill>
            <a:prstDash val="solid"/>
          </a:ln>
        </p:spPr>
        <p:txBody>
          <a:bodyPr/>
          <a:lstStyle/>
          <a:p>
            <a:endParaRPr lang="en-US"/>
          </a:p>
        </p:txBody>
      </p:sp>
      <p:sp>
        <p:nvSpPr>
          <p:cNvPr id="39" name="Text 37"/>
          <p:cNvSpPr/>
          <p:nvPr/>
        </p:nvSpPr>
        <p:spPr>
          <a:xfrm>
            <a:off x="4828032" y="3154680"/>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Irony</a:t>
            </a:r>
            <a:endParaRPr lang="en-US" sz="1300" dirty="0"/>
          </a:p>
        </p:txBody>
      </p:sp>
      <p:sp>
        <p:nvSpPr>
          <p:cNvPr id="40" name="Text 38"/>
          <p:cNvSpPr/>
          <p:nvPr/>
        </p:nvSpPr>
        <p:spPr>
          <a:xfrm>
            <a:off x="4828032" y="3429000"/>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when words mean the opposite of what they say</a:t>
            </a:r>
            <a:endParaRPr lang="en-US" sz="1200" dirty="0"/>
          </a:p>
        </p:txBody>
      </p:sp>
      <p:sp>
        <p:nvSpPr>
          <p:cNvPr id="41" name="Shape 39"/>
          <p:cNvSpPr/>
          <p:nvPr/>
        </p:nvSpPr>
        <p:spPr>
          <a:xfrm>
            <a:off x="4663440" y="3849624"/>
            <a:ext cx="4160520" cy="685800"/>
          </a:xfrm>
          <a:prstGeom prst="rect">
            <a:avLst/>
          </a:prstGeom>
          <a:solidFill>
            <a:srgbClr val="FAF4F4"/>
          </a:solidFill>
          <a:ln w="6350">
            <a:solidFill>
              <a:srgbClr val="CCCCCC"/>
            </a:solidFill>
            <a:prstDash val="solid"/>
          </a:ln>
        </p:spPr>
        <p:txBody>
          <a:bodyPr/>
          <a:lstStyle/>
          <a:p>
            <a:endParaRPr lang="en-US"/>
          </a:p>
        </p:txBody>
      </p:sp>
      <p:sp>
        <p:nvSpPr>
          <p:cNvPr id="42" name="Shape 40"/>
          <p:cNvSpPr/>
          <p:nvPr/>
        </p:nvSpPr>
        <p:spPr>
          <a:xfrm>
            <a:off x="4663440" y="3849624"/>
            <a:ext cx="73152" cy="685800"/>
          </a:xfrm>
          <a:prstGeom prst="rect">
            <a:avLst/>
          </a:prstGeom>
          <a:solidFill>
            <a:srgbClr val="8B1A1A"/>
          </a:solidFill>
          <a:ln w="12700">
            <a:solidFill>
              <a:srgbClr val="8B1A1A"/>
            </a:solidFill>
            <a:prstDash val="solid"/>
          </a:ln>
        </p:spPr>
        <p:txBody>
          <a:bodyPr/>
          <a:lstStyle/>
          <a:p>
            <a:endParaRPr lang="en-US"/>
          </a:p>
        </p:txBody>
      </p:sp>
      <p:sp>
        <p:nvSpPr>
          <p:cNvPr id="43" name="Text 41"/>
          <p:cNvSpPr/>
          <p:nvPr/>
        </p:nvSpPr>
        <p:spPr>
          <a:xfrm>
            <a:off x="4828032" y="3922776"/>
            <a:ext cx="1645920" cy="256032"/>
          </a:xfrm>
          <a:prstGeom prst="rect">
            <a:avLst/>
          </a:prstGeom>
          <a:noFill/>
          <a:ln/>
        </p:spPr>
        <p:txBody>
          <a:bodyPr wrap="square" rtlCol="0" anchor="ctr"/>
          <a:lstStyle/>
          <a:p>
            <a:pPr marL="0" indent="0">
              <a:buNone/>
            </a:pPr>
            <a:r>
              <a:rPr lang="en-US" sz="1300" b="1" i="1" dirty="0">
                <a:solidFill>
                  <a:srgbClr val="8B1A1A"/>
                </a:solidFill>
                <a:latin typeface="Times New Roman" pitchFamily="34" charset="0"/>
                <a:ea typeface="Times New Roman" pitchFamily="34" charset="-122"/>
                <a:cs typeface="Times New Roman" pitchFamily="34" charset="-120"/>
              </a:rPr>
              <a:t>Feminist</a:t>
            </a:r>
            <a:endParaRPr lang="en-US" sz="1300" dirty="0"/>
          </a:p>
        </p:txBody>
      </p:sp>
      <p:sp>
        <p:nvSpPr>
          <p:cNvPr id="44" name="Text 42"/>
          <p:cNvSpPr/>
          <p:nvPr/>
        </p:nvSpPr>
        <p:spPr>
          <a:xfrm>
            <a:off x="4828032" y="4197096"/>
            <a:ext cx="384048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believing in equal rights and freedom for women</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9144000" cy="5143500"/>
          <a:chOff x="0" y="0"/>
          <a:chExt cx="9144000" cy="5143500"/>
        </a:xfrm>
      </p:grpSpPr>
      <p:sp>
        <p:nvSpPr>
          <p:cNvPr id="2" name="topbar"/>
          <p:cNvSpPr/>
          <p:nvPr/>
        </p:nvSpPr>
        <p:spPr>
          <a:xfrm>
            <a:off x="0" y="0"/>
            <a:ext cx="9144000" cy="164592"/>
          </a:xfrm>
          <a:prstGeom prst="rect">
            <a:avLst/>
          </a:prstGeom>
          <a:solidFill>
            <a:srgbClr val="8B1A1A"/>
          </a:solidFill>
          <a:ln>
            <a:noFill/>
          </a:ln>
        </p:spPr>
        <p:txBody>
          <a:bodyPr/>
          <a:lstStyle/>
          <a:p>
            <a:endParaRPr/>
          </a:p>
        </p:txBody>
      </p:sp>
      <p:sp>
        <p:nvSpPr>
          <p:cNvPr id="3" name="botbar"/>
          <p:cNvSpPr/>
          <p:nvPr/>
        </p:nvSpPr>
        <p:spPr>
          <a:xfrm>
            <a:off x="0" y="4978908"/>
            <a:ext cx="9144000" cy="164592"/>
          </a:xfrm>
          <a:prstGeom prst="rect">
            <a:avLst/>
          </a:prstGeom>
          <a:solidFill>
            <a:srgbClr val="C0392B"/>
          </a:solidFill>
          <a:ln>
            <a:noFill/>
          </a:ln>
        </p:spPr>
        <p:txBody>
          <a:bodyPr/>
          <a:lstStyle/>
          <a:p>
            <a:endParaRPr/>
          </a:p>
        </p:txBody>
      </p:sp>
      <p:sp>
        <p:nvSpPr>
          <p:cNvPr id="4" name="title"/>
          <p:cNvSpPr/>
          <p:nvPr/>
        </p:nvSpPr>
        <p:spPr>
          <a:xfrm>
            <a:off x="320040" y="200000"/>
            <a:ext cx="8503920" cy="380000"/>
          </a:xfrm>
          <a:prstGeom prst="rect">
            <a:avLst/>
          </a:prstGeom>
          <a:noFill/>
        </p:spPr>
        <p:txBody>
          <a:bodyPr anchor="ctr"/>
          <a:lstStyle/>
          <a:p>
            <a:pPr algn="l"/>
            <a:r>
              <a:rPr lang="en-US" sz="2200" b="1" dirty="0">
                <a:solidFill>
                  <a:srgbClr val="8B1A1A"/>
                </a:solidFill>
                <a:latin typeface="Times New Roman"/>
              </a:rPr>
              <a:t>Slide 10: Summary of the Poem</a:t>
            </a:r>
          </a:p>
        </p:txBody>
      </p:sp>
      <p:sp>
        <p:nvSpPr>
          <p:cNvPr id="5" name="hdr1"/>
          <p:cNvSpPr/>
          <p:nvPr/>
        </p:nvSpPr>
        <p:spPr>
          <a:xfrm>
            <a:off x="320040" y="650000"/>
            <a:ext cx="8503920" cy="350000"/>
          </a:xfrm>
          <a:prstGeom prst="rect">
            <a:avLst/>
          </a:prstGeom>
          <a:solidFill>
            <a:srgbClr val="8B1A1A"/>
          </a:solidFill>
          <a:ln>
            <a:noFill/>
          </a:ln>
        </p:spPr>
        <p:txBody>
          <a:bodyPr lIns="91440" tIns="45720" rIns="91440" bIns="45720" anchor="ctr"/>
          <a:lstStyle/>
          <a:p>
            <a:pPr algn="l"/>
            <a:r>
              <a:rPr lang="en-US" sz="1400" b="1" dirty="0">
                <a:solidFill>
                  <a:srgbClr val="FFFFFF"/>
                </a:solidFill>
                <a:latin typeface="Times New Roman"/>
              </a:rPr>
              <a:t>①  Cultural &amp; Intellectual Repression of Women</a:t>
            </a:r>
          </a:p>
        </p:txBody>
      </p:sp>
      <p:sp>
        <p:nvSpPr>
          <p:cNvPr id="6" name="body1"/>
          <p:cNvSpPr/>
          <p:nvPr/>
        </p:nvSpPr>
        <p:spPr>
          <a:xfrm>
            <a:off x="320040" y="999999"/>
            <a:ext cx="8503920" cy="781153"/>
          </a:xfrm>
          <a:prstGeom prst="rect">
            <a:avLst/>
          </a:prstGeom>
          <a:solidFill>
            <a:srgbClr val="FDF5F5"/>
          </a:solidFill>
          <a:ln w="9525">
            <a:solidFill>
              <a:srgbClr val="E8B4B4"/>
            </a:solidFill>
          </a:ln>
        </p:spPr>
        <p:txBody>
          <a:bodyPr lIns="91440" tIns="60960" rIns="91440" bIns="60960" anchor="ctr"/>
          <a:lstStyle/>
          <a:p>
            <a:pPr algn="just"/>
            <a:r>
              <a:rPr lang="en-US" sz="1200" dirty="0">
                <a:solidFill>
                  <a:srgbClr val="1A1A1A"/>
                </a:solidFill>
                <a:latin typeface="Arial"/>
              </a:rPr>
              <a:t>Edna St. Vincent Millay, a feminist writer, expresses women’s struggle for equality. The poem shows how women were culturally and intellectually repressed in the early twentieth century. The speaker tries to have a serious discussion with her husband, but he insults her: “What a big book for such a little head!” This remark hurts her deeply and makes her feel disrespected.</a:t>
            </a:r>
          </a:p>
        </p:txBody>
      </p:sp>
      <p:sp>
        <p:nvSpPr>
          <p:cNvPr id="7" name="hdr2"/>
          <p:cNvSpPr/>
          <p:nvPr/>
        </p:nvSpPr>
        <p:spPr>
          <a:xfrm>
            <a:off x="320040" y="1824156"/>
            <a:ext cx="8503920" cy="350000"/>
          </a:xfrm>
          <a:prstGeom prst="rect">
            <a:avLst/>
          </a:prstGeom>
          <a:solidFill>
            <a:srgbClr val="5B2D8E"/>
          </a:solidFill>
          <a:ln>
            <a:noFill/>
          </a:ln>
        </p:spPr>
        <p:txBody>
          <a:bodyPr lIns="91440" tIns="45720" rIns="91440" bIns="45720" anchor="ctr"/>
          <a:lstStyle/>
          <a:p>
            <a:pPr algn="l"/>
            <a:r>
              <a:rPr lang="en-US" sz="1400" b="1" dirty="0">
                <a:solidFill>
                  <a:srgbClr val="FFFFFF"/>
                </a:solidFill>
                <a:latin typeface="Times New Roman"/>
              </a:rPr>
              <a:t>②  Silent Protest — Performing the “Ideal Wife” Role</a:t>
            </a:r>
          </a:p>
        </p:txBody>
      </p:sp>
      <p:sp>
        <p:nvSpPr>
          <p:cNvPr id="8" name="body2"/>
          <p:cNvSpPr/>
          <p:nvPr/>
        </p:nvSpPr>
        <p:spPr>
          <a:xfrm>
            <a:off x="320040" y="2201249"/>
            <a:ext cx="8503920" cy="827080"/>
          </a:xfrm>
          <a:prstGeom prst="rect">
            <a:avLst/>
          </a:prstGeom>
          <a:solidFill>
            <a:srgbClr val="F5EAFF"/>
          </a:solidFill>
          <a:ln w="9525">
            <a:solidFill>
              <a:srgbClr val="C8A8E0"/>
            </a:solidFill>
          </a:ln>
        </p:spPr>
        <p:txBody>
          <a:bodyPr lIns="91440" tIns="60960" rIns="91440" bIns="60960" anchor="ctr"/>
          <a:lstStyle/>
          <a:p>
            <a:pPr algn="just"/>
            <a:r>
              <a:rPr lang="en-US" sz="1200" dirty="0">
                <a:solidFill>
                  <a:srgbClr val="1A1A1A"/>
                </a:solidFill>
                <a:latin typeface="Arial"/>
              </a:rPr>
              <a:t>After this, the speaker decides she will no longer attempt intellectual conversation with him. Instead, she will behave the way men expect — quiet, soft, loving, concerned only with beauty and small talk. Although she promises to act like the “ideal” wife, her tone is ironic. She warns her husband that their relationship has changed forever: one day she will be gone. This suggests emotional separation and independence.</a:t>
            </a:r>
          </a:p>
        </p:txBody>
      </p:sp>
      <p:sp>
        <p:nvSpPr>
          <p:cNvPr id="9" name="hdr3"/>
          <p:cNvSpPr/>
          <p:nvPr/>
        </p:nvSpPr>
        <p:spPr>
          <a:xfrm>
            <a:off x="320040" y="3078609"/>
            <a:ext cx="8503920" cy="350000"/>
          </a:xfrm>
          <a:prstGeom prst="rect">
            <a:avLst/>
          </a:prstGeom>
          <a:solidFill>
            <a:srgbClr val="1A5C28"/>
          </a:solidFill>
          <a:ln>
            <a:noFill/>
          </a:ln>
        </p:spPr>
        <p:txBody>
          <a:bodyPr lIns="91440" tIns="45720" rIns="91440" bIns="45720" anchor="ctr"/>
          <a:lstStyle/>
          <a:p>
            <a:pPr algn="l"/>
            <a:r>
              <a:rPr lang="en-US" sz="1400" b="1" dirty="0">
                <a:solidFill>
                  <a:srgbClr val="FFFFFF"/>
                </a:solidFill>
                <a:latin typeface="Times New Roman"/>
              </a:rPr>
              <a:t>③  Overall Message — A Feminist Protest Poem</a:t>
            </a:r>
          </a:p>
        </p:txBody>
      </p:sp>
      <p:sp>
        <p:nvSpPr>
          <p:cNvPr id="10" name="body3"/>
          <p:cNvSpPr/>
          <p:nvPr/>
        </p:nvSpPr>
        <p:spPr>
          <a:xfrm>
            <a:off x="320040" y="3471612"/>
            <a:ext cx="8503920" cy="808908"/>
          </a:xfrm>
          <a:prstGeom prst="rect">
            <a:avLst/>
          </a:prstGeom>
          <a:solidFill>
            <a:srgbClr val="EAF8ED"/>
          </a:solidFill>
          <a:ln w="9525">
            <a:solidFill>
              <a:srgbClr val="A8D8B8"/>
            </a:solidFill>
          </a:ln>
        </p:spPr>
        <p:txBody>
          <a:bodyPr lIns="91440" tIns="60960" rIns="91440" bIns="60960" anchor="ctr"/>
          <a:lstStyle/>
          <a:p>
            <a:pPr algn="just"/>
            <a:r>
              <a:rPr lang="en-US" sz="1200" dirty="0">
                <a:solidFill>
                  <a:srgbClr val="1A1A1A"/>
                </a:solidFill>
                <a:latin typeface="Arial"/>
              </a:rPr>
              <a:t>The poem highlights that women are equal to men in intelligence, even though society at that time did not accept this. It criticizes patriarchal values and the stereotypical roles forced upon women. As a protest poem, it rejects traditional gender expectations and mocks both superficial love and the conventions of the sonnet form. Through this, Millay calls for women’s freedom and equality in society.</a:t>
            </a:r>
          </a:p>
        </p:txBody>
      </p:sp>
      <p:sp>
        <p:nvSpPr>
          <p:cNvPr id="11" name="footer"/>
          <p:cNvSpPr/>
          <p:nvPr/>
        </p:nvSpPr>
        <p:spPr>
          <a:xfrm>
            <a:off x="231987" y="4375040"/>
            <a:ext cx="8503920" cy="502920"/>
          </a:xfrm>
          <a:prstGeom prst="rect">
            <a:avLst/>
          </a:prstGeom>
          <a:solidFill>
            <a:srgbClr val="1A1A1A"/>
          </a:solidFill>
          <a:ln>
            <a:noFill/>
          </a:ln>
        </p:spPr>
        <p:txBody>
          <a:bodyPr lIns="114300" tIns="60960" rIns="114300" bIns="60960" anchor="ctr"/>
          <a:lstStyle/>
          <a:p>
            <a:pPr algn="ctr"/>
            <a:r>
              <a:rPr lang="en-US" sz="1200" b="1" dirty="0">
                <a:solidFill>
                  <a:srgbClr val="B7860B"/>
                </a:solidFill>
                <a:latin typeface="Times New Roman"/>
              </a:rPr>
              <a:t>💬 Key Exam Answer: </a:t>
            </a:r>
            <a:r>
              <a:rPr lang="en-US" sz="1200" i="1" dirty="0">
                <a:solidFill>
                  <a:srgbClr val="DDDDDD"/>
                </a:solidFill>
                <a:latin typeface="Times New Roman"/>
              </a:rPr>
              <a:t>“This poem is a feminist protest that uses the traditional sonnet form to challenge patriarchal society and demand women’s intellectual freedom and equality.”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lgn="l">
              <a:buNone/>
            </a:pPr>
            <a:r>
              <a:rPr lang="en-US" sz="2200" b="1" dirty="0">
                <a:solidFill>
                  <a:srgbClr val="8B1A1A"/>
                </a:solidFill>
                <a:latin typeface="Times New Roman" pitchFamily="34" charset="0"/>
                <a:ea typeface="Times New Roman" pitchFamily="34" charset="-122"/>
                <a:cs typeface="Times New Roman" pitchFamily="34" charset="-120"/>
              </a:rPr>
              <a:t>Slide 1: Introduction to the Poet</a:t>
            </a:r>
            <a:endParaRPr lang="en-US" sz="2200" dirty="0"/>
          </a:p>
        </p:txBody>
      </p:sp>
      <p:sp>
        <p:nvSpPr>
          <p:cNvPr id="5" name="Shape 3"/>
          <p:cNvSpPr/>
          <p:nvPr/>
        </p:nvSpPr>
        <p:spPr>
          <a:xfrm>
            <a:off x="320040" y="777240"/>
            <a:ext cx="4114800" cy="548640"/>
          </a:xfrm>
          <a:prstGeom prst="rect">
            <a:avLst/>
          </a:prstGeom>
          <a:solidFill>
            <a:srgbClr val="F9EBEA"/>
          </a:solidFill>
          <a:ln w="12700">
            <a:solidFill>
              <a:srgbClr val="E8B4B8"/>
            </a:solidFill>
            <a:prstDash val="solid"/>
          </a:ln>
        </p:spPr>
        <p:txBody>
          <a:bodyPr/>
          <a:lstStyle/>
          <a:p>
            <a:endParaRPr lang="en-US"/>
          </a:p>
        </p:txBody>
      </p:sp>
      <p:sp>
        <p:nvSpPr>
          <p:cNvPr id="6" name="Text 4"/>
          <p:cNvSpPr/>
          <p:nvPr/>
        </p:nvSpPr>
        <p:spPr>
          <a:xfrm>
            <a:off x="457200" y="813816"/>
            <a:ext cx="1280160" cy="256032"/>
          </a:xfrm>
          <a:prstGeom prst="rect">
            <a:avLst/>
          </a:prstGeom>
          <a:noFill/>
          <a:ln/>
        </p:spPr>
        <p:txBody>
          <a:bodyPr wrap="square" rtlCol="0" anchor="ctr"/>
          <a:lstStyle/>
          <a:p>
            <a:pPr marL="0" indent="0">
              <a:buNone/>
            </a:pPr>
            <a:r>
              <a:rPr lang="en-US" sz="1100" b="1" dirty="0">
                <a:solidFill>
                  <a:srgbClr val="8B1A1A"/>
                </a:solidFill>
                <a:latin typeface="Arial" pitchFamily="34" charset="0"/>
                <a:ea typeface="Arial" pitchFamily="34" charset="-122"/>
                <a:cs typeface="Arial" pitchFamily="34" charset="-120"/>
              </a:rPr>
              <a:t>📅  Born:</a:t>
            </a:r>
            <a:endParaRPr lang="en-US" sz="1100" dirty="0"/>
          </a:p>
        </p:txBody>
      </p:sp>
      <p:sp>
        <p:nvSpPr>
          <p:cNvPr id="7" name="Text 5"/>
          <p:cNvSpPr/>
          <p:nvPr/>
        </p:nvSpPr>
        <p:spPr>
          <a:xfrm>
            <a:off x="1691640" y="813816"/>
            <a:ext cx="2651760" cy="45720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February 22, 1892, Rockland, Maine, USA</a:t>
            </a:r>
            <a:endParaRPr lang="en-US" sz="1200" dirty="0"/>
          </a:p>
        </p:txBody>
      </p:sp>
      <p:sp>
        <p:nvSpPr>
          <p:cNvPr id="8" name="Shape 6"/>
          <p:cNvSpPr/>
          <p:nvPr/>
        </p:nvSpPr>
        <p:spPr>
          <a:xfrm>
            <a:off x="320040" y="1435608"/>
            <a:ext cx="4114800" cy="548640"/>
          </a:xfrm>
          <a:prstGeom prst="rect">
            <a:avLst/>
          </a:prstGeom>
          <a:solidFill>
            <a:srgbClr val="F9EBEA"/>
          </a:solidFill>
          <a:ln w="12700">
            <a:solidFill>
              <a:srgbClr val="E8B4B8"/>
            </a:solidFill>
            <a:prstDash val="solid"/>
          </a:ln>
        </p:spPr>
        <p:txBody>
          <a:bodyPr/>
          <a:lstStyle/>
          <a:p>
            <a:endParaRPr lang="en-US"/>
          </a:p>
        </p:txBody>
      </p:sp>
      <p:sp>
        <p:nvSpPr>
          <p:cNvPr id="9" name="Text 7"/>
          <p:cNvSpPr/>
          <p:nvPr/>
        </p:nvSpPr>
        <p:spPr>
          <a:xfrm>
            <a:off x="457200" y="1472184"/>
            <a:ext cx="1280160" cy="256032"/>
          </a:xfrm>
          <a:prstGeom prst="rect">
            <a:avLst/>
          </a:prstGeom>
          <a:noFill/>
          <a:ln/>
        </p:spPr>
        <p:txBody>
          <a:bodyPr wrap="square" rtlCol="0" anchor="ctr"/>
          <a:lstStyle/>
          <a:p>
            <a:pPr marL="0" indent="0">
              <a:buNone/>
            </a:pPr>
            <a:r>
              <a:rPr lang="en-US" sz="1100" b="1" dirty="0">
                <a:solidFill>
                  <a:srgbClr val="8B1A1A"/>
                </a:solidFill>
                <a:latin typeface="Arial" pitchFamily="34" charset="0"/>
                <a:ea typeface="Arial" pitchFamily="34" charset="-122"/>
                <a:cs typeface="Arial" pitchFamily="34" charset="-120"/>
              </a:rPr>
              <a:t>✝  Died:</a:t>
            </a:r>
            <a:endParaRPr lang="en-US" sz="1100" dirty="0"/>
          </a:p>
        </p:txBody>
      </p:sp>
      <p:sp>
        <p:nvSpPr>
          <p:cNvPr id="10" name="Text 8"/>
          <p:cNvSpPr/>
          <p:nvPr/>
        </p:nvSpPr>
        <p:spPr>
          <a:xfrm>
            <a:off x="1691640" y="1472184"/>
            <a:ext cx="2651760" cy="45720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October 19, 1950 (aged 58)</a:t>
            </a:r>
            <a:endParaRPr lang="en-US" sz="1200" dirty="0"/>
          </a:p>
        </p:txBody>
      </p:sp>
      <p:sp>
        <p:nvSpPr>
          <p:cNvPr id="11" name="Shape 9"/>
          <p:cNvSpPr/>
          <p:nvPr/>
        </p:nvSpPr>
        <p:spPr>
          <a:xfrm>
            <a:off x="320040" y="2093976"/>
            <a:ext cx="4114800" cy="548640"/>
          </a:xfrm>
          <a:prstGeom prst="rect">
            <a:avLst/>
          </a:prstGeom>
          <a:solidFill>
            <a:srgbClr val="F9EBEA"/>
          </a:solidFill>
          <a:ln w="12700">
            <a:solidFill>
              <a:srgbClr val="E8B4B8"/>
            </a:solidFill>
            <a:prstDash val="solid"/>
          </a:ln>
        </p:spPr>
        <p:txBody>
          <a:bodyPr/>
          <a:lstStyle/>
          <a:p>
            <a:endParaRPr lang="en-US"/>
          </a:p>
        </p:txBody>
      </p:sp>
      <p:sp>
        <p:nvSpPr>
          <p:cNvPr id="12" name="Text 10"/>
          <p:cNvSpPr/>
          <p:nvPr/>
        </p:nvSpPr>
        <p:spPr>
          <a:xfrm>
            <a:off x="457200" y="2130552"/>
            <a:ext cx="1280160" cy="256032"/>
          </a:xfrm>
          <a:prstGeom prst="rect">
            <a:avLst/>
          </a:prstGeom>
          <a:noFill/>
          <a:ln/>
        </p:spPr>
        <p:txBody>
          <a:bodyPr wrap="square" rtlCol="0" anchor="ctr"/>
          <a:lstStyle/>
          <a:p>
            <a:pPr marL="0" indent="0">
              <a:buNone/>
            </a:pPr>
            <a:r>
              <a:rPr lang="en-US" sz="1100" b="1" dirty="0">
                <a:solidFill>
                  <a:srgbClr val="8B1A1A"/>
                </a:solidFill>
                <a:latin typeface="Arial" pitchFamily="34" charset="0"/>
                <a:ea typeface="Arial" pitchFamily="34" charset="-122"/>
                <a:cs typeface="Arial" pitchFamily="34" charset="-120"/>
              </a:rPr>
              <a:t>🏆  Award:</a:t>
            </a:r>
            <a:endParaRPr lang="en-US" sz="1100" dirty="0"/>
          </a:p>
        </p:txBody>
      </p:sp>
      <p:sp>
        <p:nvSpPr>
          <p:cNvPr id="13" name="Text 11"/>
          <p:cNvSpPr/>
          <p:nvPr/>
        </p:nvSpPr>
        <p:spPr>
          <a:xfrm>
            <a:off x="1691640" y="2130552"/>
            <a:ext cx="2651760" cy="45720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Pulitzer Prize for Poetry (1923)</a:t>
            </a:r>
            <a:endParaRPr lang="en-US" sz="1200" dirty="0"/>
          </a:p>
        </p:txBody>
      </p:sp>
      <p:sp>
        <p:nvSpPr>
          <p:cNvPr id="14" name="Shape 12"/>
          <p:cNvSpPr/>
          <p:nvPr/>
        </p:nvSpPr>
        <p:spPr>
          <a:xfrm>
            <a:off x="320040" y="2752344"/>
            <a:ext cx="4114800" cy="548640"/>
          </a:xfrm>
          <a:prstGeom prst="rect">
            <a:avLst/>
          </a:prstGeom>
          <a:solidFill>
            <a:srgbClr val="F9EBEA"/>
          </a:solidFill>
          <a:ln w="12700">
            <a:solidFill>
              <a:srgbClr val="E8B4B8"/>
            </a:solidFill>
            <a:prstDash val="solid"/>
          </a:ln>
        </p:spPr>
        <p:txBody>
          <a:bodyPr/>
          <a:lstStyle/>
          <a:p>
            <a:endParaRPr lang="en-US"/>
          </a:p>
        </p:txBody>
      </p:sp>
      <p:sp>
        <p:nvSpPr>
          <p:cNvPr id="15" name="Text 13"/>
          <p:cNvSpPr/>
          <p:nvPr/>
        </p:nvSpPr>
        <p:spPr>
          <a:xfrm>
            <a:off x="457200" y="2788920"/>
            <a:ext cx="1280160" cy="256032"/>
          </a:xfrm>
          <a:prstGeom prst="rect">
            <a:avLst/>
          </a:prstGeom>
          <a:noFill/>
          <a:ln/>
        </p:spPr>
        <p:txBody>
          <a:bodyPr wrap="square" rtlCol="0" anchor="ctr"/>
          <a:lstStyle/>
          <a:p>
            <a:pPr marL="0" indent="0">
              <a:buNone/>
            </a:pPr>
            <a:r>
              <a:rPr lang="en-US" sz="1100" b="1" dirty="0">
                <a:solidFill>
                  <a:srgbClr val="8B1A1A"/>
                </a:solidFill>
                <a:latin typeface="Arial" pitchFamily="34" charset="0"/>
                <a:ea typeface="Arial" pitchFamily="34" charset="-122"/>
                <a:cs typeface="Arial" pitchFamily="34" charset="-120"/>
              </a:rPr>
              <a:t>📚  Known For:</a:t>
            </a:r>
            <a:endParaRPr lang="en-US" sz="1100" dirty="0"/>
          </a:p>
        </p:txBody>
      </p:sp>
      <p:sp>
        <p:nvSpPr>
          <p:cNvPr id="16" name="Text 14"/>
          <p:cNvSpPr/>
          <p:nvPr/>
        </p:nvSpPr>
        <p:spPr>
          <a:xfrm>
            <a:off x="1691640" y="2788920"/>
            <a:ext cx="2651760" cy="45720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Sonnets, lyric poetry, feminist voice</a:t>
            </a:r>
            <a:endParaRPr lang="en-US" sz="1200" dirty="0"/>
          </a:p>
        </p:txBody>
      </p:sp>
      <p:sp>
        <p:nvSpPr>
          <p:cNvPr id="17" name="Shape 15"/>
          <p:cNvSpPr/>
          <p:nvPr/>
        </p:nvSpPr>
        <p:spPr>
          <a:xfrm>
            <a:off x="320040" y="3410712"/>
            <a:ext cx="4114800" cy="548640"/>
          </a:xfrm>
          <a:prstGeom prst="rect">
            <a:avLst/>
          </a:prstGeom>
          <a:solidFill>
            <a:srgbClr val="F9EBEA"/>
          </a:solidFill>
          <a:ln w="12700">
            <a:solidFill>
              <a:srgbClr val="E8B4B8"/>
            </a:solidFill>
            <a:prstDash val="solid"/>
          </a:ln>
        </p:spPr>
        <p:txBody>
          <a:bodyPr/>
          <a:lstStyle/>
          <a:p>
            <a:endParaRPr lang="en-US"/>
          </a:p>
        </p:txBody>
      </p:sp>
      <p:sp>
        <p:nvSpPr>
          <p:cNvPr id="18" name="Text 16"/>
          <p:cNvSpPr/>
          <p:nvPr/>
        </p:nvSpPr>
        <p:spPr>
          <a:xfrm>
            <a:off x="457200" y="3447288"/>
            <a:ext cx="1280160" cy="256032"/>
          </a:xfrm>
          <a:prstGeom prst="rect">
            <a:avLst/>
          </a:prstGeom>
          <a:noFill/>
          <a:ln/>
        </p:spPr>
        <p:txBody>
          <a:bodyPr wrap="square" rtlCol="0" anchor="ctr"/>
          <a:lstStyle/>
          <a:p>
            <a:pPr marL="0" indent="0">
              <a:buNone/>
            </a:pPr>
            <a:r>
              <a:rPr lang="en-US" sz="1100" b="1" dirty="0">
                <a:solidFill>
                  <a:srgbClr val="8B1A1A"/>
                </a:solidFill>
                <a:latin typeface="Arial" pitchFamily="34" charset="0"/>
                <a:ea typeface="Arial" pitchFamily="34" charset="-122"/>
                <a:cs typeface="Arial" pitchFamily="34" charset="-120"/>
              </a:rPr>
              <a:t>🌍  Era:</a:t>
            </a:r>
            <a:endParaRPr lang="en-US" sz="1100" dirty="0"/>
          </a:p>
        </p:txBody>
      </p:sp>
      <p:sp>
        <p:nvSpPr>
          <p:cNvPr id="19" name="Text 17"/>
          <p:cNvSpPr/>
          <p:nvPr/>
        </p:nvSpPr>
        <p:spPr>
          <a:xfrm>
            <a:off x="1691640" y="3447288"/>
            <a:ext cx="2651760" cy="45720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Modernism / 1920s–1930s</a:t>
            </a:r>
            <a:endParaRPr lang="en-US" sz="1200" dirty="0"/>
          </a:p>
        </p:txBody>
      </p:sp>
      <p:sp>
        <p:nvSpPr>
          <p:cNvPr id="20" name="Shape 18"/>
          <p:cNvSpPr/>
          <p:nvPr/>
        </p:nvSpPr>
        <p:spPr>
          <a:xfrm>
            <a:off x="4663440" y="713232"/>
            <a:ext cx="4206240" cy="3931920"/>
          </a:xfrm>
          <a:prstGeom prst="rect">
            <a:avLst/>
          </a:prstGeom>
          <a:solidFill>
            <a:srgbClr val="FAF6F6"/>
          </a:solidFill>
          <a:ln w="12700">
            <a:solidFill>
              <a:srgbClr val="CCCCCC"/>
            </a:solidFill>
            <a:prstDash val="solid"/>
          </a:ln>
        </p:spPr>
        <p:txBody>
          <a:bodyPr/>
          <a:lstStyle/>
          <a:p>
            <a:endParaRPr lang="en-US"/>
          </a:p>
        </p:txBody>
      </p:sp>
      <p:sp>
        <p:nvSpPr>
          <p:cNvPr id="21" name="Text 19"/>
          <p:cNvSpPr/>
          <p:nvPr/>
        </p:nvSpPr>
        <p:spPr>
          <a:xfrm>
            <a:off x="4800600" y="822960"/>
            <a:ext cx="3931920" cy="320040"/>
          </a:xfrm>
          <a:prstGeom prst="rect">
            <a:avLst/>
          </a:prstGeom>
          <a:noFill/>
          <a:ln/>
        </p:spPr>
        <p:txBody>
          <a:bodyPr wrap="square" rtlCol="0" anchor="ctr"/>
          <a:lstStyle/>
          <a:p>
            <a:pPr marL="0" indent="0">
              <a:buNone/>
            </a:pPr>
            <a:r>
              <a:rPr lang="en-US" sz="1600" b="1" dirty="0">
                <a:solidFill>
                  <a:srgbClr val="8B1A1A"/>
                </a:solidFill>
                <a:latin typeface="Times New Roman" pitchFamily="34" charset="0"/>
                <a:ea typeface="Times New Roman" pitchFamily="34" charset="-122"/>
                <a:cs typeface="Times New Roman" pitchFamily="34" charset="-120"/>
              </a:rPr>
              <a:t>Who Was Millay?</a:t>
            </a:r>
            <a:endParaRPr lang="en-US" sz="1600" dirty="0"/>
          </a:p>
        </p:txBody>
      </p:sp>
      <p:sp>
        <p:nvSpPr>
          <p:cNvPr id="22" name="Text 20"/>
          <p:cNvSpPr/>
          <p:nvPr/>
        </p:nvSpPr>
        <p:spPr>
          <a:xfrm>
            <a:off x="4800600" y="1234440"/>
            <a:ext cx="3931920" cy="530352"/>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  Edna St. Vincent Millay was a famous American poet who lived from 1892 to 1950.</a:t>
            </a:r>
            <a:endParaRPr lang="en-US" sz="1300" dirty="0"/>
          </a:p>
        </p:txBody>
      </p:sp>
      <p:sp>
        <p:nvSpPr>
          <p:cNvPr id="23" name="Text 21"/>
          <p:cNvSpPr/>
          <p:nvPr/>
        </p:nvSpPr>
        <p:spPr>
          <a:xfrm>
            <a:off x="4800600" y="1819656"/>
            <a:ext cx="3931920" cy="530352"/>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  She was the first woman to win the Pulitzer Prize for Poetry in 1923.</a:t>
            </a:r>
            <a:endParaRPr lang="en-US" sz="1300" dirty="0"/>
          </a:p>
        </p:txBody>
      </p:sp>
      <p:sp>
        <p:nvSpPr>
          <p:cNvPr id="24" name="Text 22"/>
          <p:cNvSpPr/>
          <p:nvPr/>
        </p:nvSpPr>
        <p:spPr>
          <a:xfrm>
            <a:off x="4800600" y="2404872"/>
            <a:ext cx="3931920" cy="530352"/>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  Millay used old poetic forms like the sonnet, but she wrote about modern feelings — pain, loneliness, independence, and love.</a:t>
            </a:r>
            <a:endParaRPr lang="en-US" sz="1300" dirty="0"/>
          </a:p>
        </p:txBody>
      </p:sp>
      <p:sp>
        <p:nvSpPr>
          <p:cNvPr id="25" name="Text 23"/>
          <p:cNvSpPr/>
          <p:nvPr/>
        </p:nvSpPr>
        <p:spPr>
          <a:xfrm>
            <a:off x="4800600" y="2990088"/>
            <a:ext cx="3931920" cy="530352"/>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  She was a 'new woman' of the 1920s: independent, outspoken, and bold.</a:t>
            </a:r>
            <a:endParaRPr lang="en-US" sz="1300" dirty="0"/>
          </a:p>
        </p:txBody>
      </p:sp>
      <p:sp>
        <p:nvSpPr>
          <p:cNvPr id="26" name="Text 24"/>
          <p:cNvSpPr/>
          <p:nvPr/>
        </p:nvSpPr>
        <p:spPr>
          <a:xfrm>
            <a:off x="4800600" y="3575304"/>
            <a:ext cx="3931920" cy="530352"/>
          </a:xfrm>
          <a:prstGeom prst="rect">
            <a:avLst/>
          </a:prstGeom>
          <a:noFill/>
          <a:ln/>
        </p:spPr>
        <p:txBody>
          <a:bodyPr wrap="square" rtlCol="0" anchor="t"/>
          <a:lstStyle/>
          <a:p>
            <a:pPr marL="0" indent="0">
              <a:buNone/>
            </a:pPr>
            <a:r>
              <a:rPr lang="en-US" sz="1300" dirty="0">
                <a:solidFill>
                  <a:srgbClr val="1A1A1A"/>
                </a:solidFill>
                <a:latin typeface="Arial" pitchFamily="34" charset="0"/>
                <a:ea typeface="Arial" pitchFamily="34" charset="-122"/>
                <a:cs typeface="Arial" pitchFamily="34" charset="-120"/>
              </a:rPr>
              <a:t>▸  She challenged old ideas about women's roles in society and about romantic love.</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B"/>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01168"/>
            <a:ext cx="8412480" cy="384048"/>
          </a:xfrm>
          <a:prstGeom prst="rect">
            <a:avLst/>
          </a:prstGeom>
          <a:noFill/>
          <a:ln/>
        </p:spPr>
        <p:txBody>
          <a:bodyPr wrap="square" rtlCol="0" anchor="ctr"/>
          <a:lstStyle/>
          <a:p>
            <a:pPr marL="0" indent="0" algn="ctr">
              <a:buNone/>
            </a:pPr>
            <a:r>
              <a:rPr lang="en-US" sz="2000" b="1" dirty="0">
                <a:solidFill>
                  <a:srgbClr val="8B1A1A"/>
                </a:solidFill>
                <a:latin typeface="Times New Roman" pitchFamily="34" charset="0"/>
                <a:ea typeface="Times New Roman" pitchFamily="34" charset="-122"/>
                <a:cs typeface="Times New Roman" pitchFamily="34" charset="-120"/>
              </a:rPr>
              <a:t>The Poem: "Sonnet" — Edna St. Vincent Millay</a:t>
            </a:r>
            <a:endParaRPr lang="en-US" sz="2000" dirty="0"/>
          </a:p>
        </p:txBody>
      </p:sp>
      <p:sp>
        <p:nvSpPr>
          <p:cNvPr id="5" name="Shape 3"/>
          <p:cNvSpPr/>
          <p:nvPr/>
        </p:nvSpPr>
        <p:spPr>
          <a:xfrm>
            <a:off x="457200" y="658368"/>
            <a:ext cx="8229600" cy="4160520"/>
          </a:xfrm>
          <a:prstGeom prst="rect">
            <a:avLst/>
          </a:prstGeom>
          <a:solidFill>
            <a:srgbClr val="FFFCF8"/>
          </a:solidFill>
          <a:ln w="19050">
            <a:solidFill>
              <a:srgbClr val="D4C0A0"/>
            </a:solidFill>
            <a:prstDash val="solid"/>
          </a:ln>
        </p:spPr>
        <p:txBody>
          <a:bodyPr/>
          <a:lstStyle/>
          <a:p>
            <a:endParaRPr lang="en-US"/>
          </a:p>
        </p:txBody>
      </p:sp>
      <p:sp>
        <p:nvSpPr>
          <p:cNvPr id="6" name="Shape 4"/>
          <p:cNvSpPr/>
          <p:nvPr/>
        </p:nvSpPr>
        <p:spPr>
          <a:xfrm>
            <a:off x="457200" y="658368"/>
            <a:ext cx="73152" cy="4160520"/>
          </a:xfrm>
          <a:prstGeom prst="rect">
            <a:avLst/>
          </a:prstGeom>
          <a:solidFill>
            <a:srgbClr val="8B1A1A"/>
          </a:solidFill>
          <a:ln w="12700">
            <a:solidFill>
              <a:srgbClr val="8B1A1A"/>
            </a:solidFill>
            <a:prstDash val="solid"/>
          </a:ln>
        </p:spPr>
        <p:txBody>
          <a:bodyPr/>
          <a:lstStyle/>
          <a:p>
            <a:endParaRPr lang="en-US"/>
          </a:p>
        </p:txBody>
      </p:sp>
      <p:sp>
        <p:nvSpPr>
          <p:cNvPr id="7" name="Text 5"/>
          <p:cNvSpPr/>
          <p:nvPr/>
        </p:nvSpPr>
        <p:spPr>
          <a:xfrm>
            <a:off x="685800" y="749808"/>
            <a:ext cx="7863840" cy="3931920"/>
          </a:xfrm>
          <a:prstGeom prst="rect">
            <a:avLst/>
          </a:prstGeom>
          <a:noFill/>
          <a:ln/>
        </p:spPr>
        <p:txBody>
          <a:bodyPr wrap="square" rtlCol="0" anchor="t"/>
          <a:lstStyle/>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Oh, oh, you will be sorry for that word!</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Give back my book and take my kiss instead.</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Was it my enemy or my friend I heard,</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'What a big book for such a little head!'</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Come, I will show you my newest hat,</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And you may watch me purse my mouth and prink!</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Oh, I shall love you still, and all of that.</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I never again shall tell you what I think.</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I shall be sweet and crafty, soft and sly;</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You will not catch me reading any more:</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I shall be called a wife to pattern by;</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And some day when you knock and push the door,</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And some day, not too bright and not too stormy,</a:t>
            </a:r>
            <a:endParaRPr lang="en-US" sz="1450" dirty="0"/>
          </a:p>
          <a:p>
            <a:pPr marL="0" indent="0">
              <a:lnSpc>
                <a:spcPct val="130000"/>
              </a:lnSpc>
              <a:buNone/>
            </a:pPr>
            <a:r>
              <a:rPr lang="en-US" sz="1450" i="1" dirty="0">
                <a:solidFill>
                  <a:srgbClr val="1A1A1A"/>
                </a:solidFill>
                <a:latin typeface="Times New Roman" pitchFamily="34" charset="0"/>
                <a:ea typeface="Times New Roman" pitchFamily="34" charset="-122"/>
                <a:cs typeface="Times New Roman" pitchFamily="34" charset="-120"/>
              </a:rPr>
              <a:t>I shall be gone, and you may whistle for me.</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2: About the Poem</a:t>
            </a:r>
            <a:endParaRPr lang="en-US" sz="2200" dirty="0"/>
          </a:p>
        </p:txBody>
      </p:sp>
      <p:sp>
        <p:nvSpPr>
          <p:cNvPr id="5" name="Shape 3"/>
          <p:cNvSpPr/>
          <p:nvPr/>
        </p:nvSpPr>
        <p:spPr>
          <a:xfrm>
            <a:off x="320040" y="749808"/>
            <a:ext cx="4663440" cy="1508760"/>
          </a:xfrm>
          <a:prstGeom prst="rect">
            <a:avLst/>
          </a:prstGeom>
          <a:solidFill>
            <a:srgbClr val="F9EBEA"/>
          </a:solidFill>
          <a:ln w="12700">
            <a:solidFill>
              <a:srgbClr val="E0A0A0"/>
            </a:solidFill>
            <a:prstDash val="solid"/>
          </a:ln>
        </p:spPr>
        <p:txBody>
          <a:bodyPr/>
          <a:lstStyle/>
          <a:p>
            <a:endParaRPr lang="en-US"/>
          </a:p>
        </p:txBody>
      </p:sp>
      <p:sp>
        <p:nvSpPr>
          <p:cNvPr id="6" name="Text 4"/>
          <p:cNvSpPr/>
          <p:nvPr/>
        </p:nvSpPr>
        <p:spPr>
          <a:xfrm>
            <a:off x="457200" y="822960"/>
            <a:ext cx="4480560" cy="320040"/>
          </a:xfrm>
          <a:prstGeom prst="rect">
            <a:avLst/>
          </a:prstGeom>
          <a:noFill/>
          <a:ln/>
        </p:spPr>
        <p:txBody>
          <a:bodyPr wrap="square" rtlCol="0" anchor="ctr"/>
          <a:lstStyle/>
          <a:p>
            <a:pPr marL="0" indent="0">
              <a:buNone/>
            </a:pPr>
            <a:r>
              <a:rPr lang="en-US" sz="1500" b="1" dirty="0">
                <a:solidFill>
                  <a:srgbClr val="8B1A1A"/>
                </a:solidFill>
                <a:latin typeface="Times New Roman" pitchFamily="34" charset="0"/>
                <a:ea typeface="Times New Roman" pitchFamily="34" charset="-122"/>
                <a:cs typeface="Times New Roman" pitchFamily="34" charset="-120"/>
              </a:rPr>
              <a:t>What is this poem about?</a:t>
            </a:r>
            <a:endParaRPr lang="en-US" sz="1500" dirty="0"/>
          </a:p>
        </p:txBody>
      </p:sp>
      <p:sp>
        <p:nvSpPr>
          <p:cNvPr id="7" name="Text 5"/>
          <p:cNvSpPr/>
          <p:nvPr/>
        </p:nvSpPr>
        <p:spPr>
          <a:xfrm>
            <a:off x="457200" y="1170432"/>
            <a:ext cx="4480560" cy="1005840"/>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A woman is hurt by her partner's mocking comment about her reading. She decides to become a 'perfect quiet wife' as a form of silent protest and revenge — and one day, she will simply leave.</a:t>
            </a:r>
            <a:endParaRPr lang="en-US" sz="1300" dirty="0"/>
          </a:p>
        </p:txBody>
      </p:sp>
      <p:sp>
        <p:nvSpPr>
          <p:cNvPr id="8" name="Shape 6"/>
          <p:cNvSpPr/>
          <p:nvPr/>
        </p:nvSpPr>
        <p:spPr>
          <a:xfrm>
            <a:off x="5166360" y="749808"/>
            <a:ext cx="3657600" cy="1508760"/>
          </a:xfrm>
          <a:prstGeom prst="rect">
            <a:avLst/>
          </a:prstGeom>
          <a:solidFill>
            <a:srgbClr val="F0EBF8"/>
          </a:solidFill>
          <a:ln w="12700">
            <a:solidFill>
              <a:srgbClr val="C8A8E0"/>
            </a:solidFill>
            <a:prstDash val="solid"/>
          </a:ln>
        </p:spPr>
        <p:txBody>
          <a:bodyPr/>
          <a:lstStyle/>
          <a:p>
            <a:endParaRPr lang="en-US"/>
          </a:p>
        </p:txBody>
      </p:sp>
      <p:sp>
        <p:nvSpPr>
          <p:cNvPr id="9" name="Text 7"/>
          <p:cNvSpPr/>
          <p:nvPr/>
        </p:nvSpPr>
        <p:spPr>
          <a:xfrm>
            <a:off x="5303520" y="822960"/>
            <a:ext cx="3474720" cy="320040"/>
          </a:xfrm>
          <a:prstGeom prst="rect">
            <a:avLst/>
          </a:prstGeom>
          <a:noFill/>
          <a:ln/>
        </p:spPr>
        <p:txBody>
          <a:bodyPr wrap="square" rtlCol="0" anchor="ctr"/>
          <a:lstStyle/>
          <a:p>
            <a:pPr marL="0" indent="0">
              <a:buNone/>
            </a:pPr>
            <a:r>
              <a:rPr lang="en-US" sz="1500" b="1" dirty="0">
                <a:solidFill>
                  <a:srgbClr val="5B2D8E"/>
                </a:solidFill>
                <a:latin typeface="Times New Roman" pitchFamily="34" charset="0"/>
                <a:ea typeface="Times New Roman" pitchFamily="34" charset="-122"/>
                <a:cs typeface="Times New Roman" pitchFamily="34" charset="-120"/>
              </a:rPr>
              <a:t>Tone of the Poem:</a:t>
            </a:r>
            <a:endParaRPr lang="en-US" sz="1500" dirty="0"/>
          </a:p>
        </p:txBody>
      </p:sp>
      <p:sp>
        <p:nvSpPr>
          <p:cNvPr id="10" name="Text 8"/>
          <p:cNvSpPr/>
          <p:nvPr/>
        </p:nvSpPr>
        <p:spPr>
          <a:xfrm>
            <a:off x="5303520" y="1188720"/>
            <a:ext cx="3474720" cy="246888"/>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 Sad</a:t>
            </a:r>
            <a:endParaRPr lang="en-US" sz="1300" dirty="0"/>
          </a:p>
        </p:txBody>
      </p:sp>
      <p:sp>
        <p:nvSpPr>
          <p:cNvPr id="11" name="Text 9"/>
          <p:cNvSpPr/>
          <p:nvPr/>
        </p:nvSpPr>
        <p:spPr>
          <a:xfrm>
            <a:off x="5303520" y="1444752"/>
            <a:ext cx="3474720" cy="246888"/>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 Quiet</a:t>
            </a:r>
            <a:endParaRPr lang="en-US" sz="1300" dirty="0"/>
          </a:p>
        </p:txBody>
      </p:sp>
      <p:sp>
        <p:nvSpPr>
          <p:cNvPr id="12" name="Text 10"/>
          <p:cNvSpPr/>
          <p:nvPr/>
        </p:nvSpPr>
        <p:spPr>
          <a:xfrm>
            <a:off x="5303520" y="1700784"/>
            <a:ext cx="3474720" cy="246888"/>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 Defiant</a:t>
            </a:r>
            <a:endParaRPr lang="en-US" sz="1300" dirty="0"/>
          </a:p>
        </p:txBody>
      </p:sp>
      <p:sp>
        <p:nvSpPr>
          <p:cNvPr id="13" name="Text 11"/>
          <p:cNvSpPr/>
          <p:nvPr/>
        </p:nvSpPr>
        <p:spPr>
          <a:xfrm>
            <a:off x="5303520" y="1956816"/>
            <a:ext cx="3474720" cy="246888"/>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 Honest</a:t>
            </a:r>
            <a:endParaRPr lang="en-US" sz="1300" dirty="0"/>
          </a:p>
        </p:txBody>
      </p:sp>
      <p:sp>
        <p:nvSpPr>
          <p:cNvPr id="14" name="Shape 12"/>
          <p:cNvSpPr/>
          <p:nvPr/>
        </p:nvSpPr>
        <p:spPr>
          <a:xfrm>
            <a:off x="320040" y="2423160"/>
            <a:ext cx="8503920" cy="73152"/>
          </a:xfrm>
          <a:prstGeom prst="rect">
            <a:avLst/>
          </a:prstGeom>
          <a:solidFill>
            <a:srgbClr val="CCCCCC"/>
          </a:solidFill>
          <a:ln w="12700">
            <a:solidFill>
              <a:srgbClr val="CCCCCC"/>
            </a:solidFill>
            <a:prstDash val="solid"/>
          </a:ln>
        </p:spPr>
        <p:txBody>
          <a:bodyPr/>
          <a:lstStyle/>
          <a:p>
            <a:endParaRPr lang="en-US"/>
          </a:p>
        </p:txBody>
      </p:sp>
      <p:sp>
        <p:nvSpPr>
          <p:cNvPr id="15" name="Text 13"/>
          <p:cNvSpPr/>
          <p:nvPr/>
        </p:nvSpPr>
        <p:spPr>
          <a:xfrm>
            <a:off x="320040" y="2578608"/>
            <a:ext cx="8503920" cy="347472"/>
          </a:xfrm>
          <a:prstGeom prst="rect">
            <a:avLst/>
          </a:prstGeom>
          <a:noFill/>
          <a:ln/>
        </p:spPr>
        <p:txBody>
          <a:bodyPr wrap="square" rtlCol="0" anchor="ctr"/>
          <a:lstStyle/>
          <a:p>
            <a:pPr marL="0" indent="0">
              <a:buNone/>
            </a:pPr>
            <a:r>
              <a:rPr lang="en-US" sz="1500" b="1" dirty="0">
                <a:solidFill>
                  <a:srgbClr val="8B1A1A"/>
                </a:solidFill>
                <a:latin typeface="Times New Roman" pitchFamily="34" charset="0"/>
                <a:ea typeface="Times New Roman" pitchFamily="34" charset="-122"/>
                <a:cs typeface="Times New Roman" pitchFamily="34" charset="-120"/>
              </a:rPr>
              <a:t>What idea does this poem challenge?</a:t>
            </a:r>
            <a:endParaRPr lang="en-US" sz="1500" dirty="0"/>
          </a:p>
        </p:txBody>
      </p:sp>
      <p:sp>
        <p:nvSpPr>
          <p:cNvPr id="16" name="Shape 14"/>
          <p:cNvSpPr/>
          <p:nvPr/>
        </p:nvSpPr>
        <p:spPr>
          <a:xfrm>
            <a:off x="320040" y="2999232"/>
            <a:ext cx="8503920" cy="502920"/>
          </a:xfrm>
          <a:prstGeom prst="rect">
            <a:avLst/>
          </a:prstGeom>
          <a:solidFill>
            <a:srgbClr val="FAF4F4"/>
          </a:solidFill>
          <a:ln w="6350">
            <a:solidFill>
              <a:srgbClr val="CCCCCC"/>
            </a:solidFill>
            <a:prstDash val="solid"/>
          </a:ln>
        </p:spPr>
        <p:txBody>
          <a:bodyPr/>
          <a:lstStyle/>
          <a:p>
            <a:endParaRPr lang="en-US"/>
          </a:p>
        </p:txBody>
      </p:sp>
      <p:sp>
        <p:nvSpPr>
          <p:cNvPr id="17" name="Text 15"/>
          <p:cNvSpPr/>
          <p:nvPr/>
        </p:nvSpPr>
        <p:spPr>
          <a:xfrm>
            <a:off x="457200" y="3072384"/>
            <a:ext cx="1828800" cy="347472"/>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Old Idea:</a:t>
            </a:r>
            <a:endParaRPr lang="en-US" sz="1200" dirty="0"/>
          </a:p>
        </p:txBody>
      </p:sp>
      <p:sp>
        <p:nvSpPr>
          <p:cNvPr id="18" name="Text 16"/>
          <p:cNvSpPr/>
          <p:nvPr/>
        </p:nvSpPr>
        <p:spPr>
          <a:xfrm>
            <a:off x="2286000" y="3072384"/>
            <a:ext cx="6400800" cy="347472"/>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A woman should be quiet, obedient, and stay home.</a:t>
            </a:r>
            <a:endParaRPr lang="en-US" sz="1300" dirty="0"/>
          </a:p>
        </p:txBody>
      </p:sp>
      <p:sp>
        <p:nvSpPr>
          <p:cNvPr id="19" name="Shape 17"/>
          <p:cNvSpPr/>
          <p:nvPr/>
        </p:nvSpPr>
        <p:spPr>
          <a:xfrm>
            <a:off x="320040" y="3566160"/>
            <a:ext cx="8503920" cy="502920"/>
          </a:xfrm>
          <a:prstGeom prst="rect">
            <a:avLst/>
          </a:prstGeom>
          <a:solidFill>
            <a:srgbClr val="F4F4FA"/>
          </a:solidFill>
          <a:ln w="6350">
            <a:solidFill>
              <a:srgbClr val="CCCCCC"/>
            </a:solidFill>
            <a:prstDash val="solid"/>
          </a:ln>
        </p:spPr>
        <p:txBody>
          <a:bodyPr/>
          <a:lstStyle/>
          <a:p>
            <a:endParaRPr lang="en-US"/>
          </a:p>
        </p:txBody>
      </p:sp>
      <p:sp>
        <p:nvSpPr>
          <p:cNvPr id="20" name="Text 18"/>
          <p:cNvSpPr/>
          <p:nvPr/>
        </p:nvSpPr>
        <p:spPr>
          <a:xfrm>
            <a:off x="457200" y="3639312"/>
            <a:ext cx="1828800" cy="347472"/>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Millay's Answer:</a:t>
            </a:r>
            <a:endParaRPr lang="en-US" sz="1200" dirty="0"/>
          </a:p>
        </p:txBody>
      </p:sp>
      <p:sp>
        <p:nvSpPr>
          <p:cNvPr id="21" name="Text 19"/>
          <p:cNvSpPr/>
          <p:nvPr/>
        </p:nvSpPr>
        <p:spPr>
          <a:xfrm>
            <a:off x="2286000" y="3639312"/>
            <a:ext cx="6400800" cy="347472"/>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The speaker uses this 'obedience' as a weapon — she will disappear one day.</a:t>
            </a:r>
            <a:endParaRPr lang="en-US" sz="1300" dirty="0"/>
          </a:p>
        </p:txBody>
      </p:sp>
      <p:sp>
        <p:nvSpPr>
          <p:cNvPr id="22" name="Shape 20"/>
          <p:cNvSpPr/>
          <p:nvPr/>
        </p:nvSpPr>
        <p:spPr>
          <a:xfrm>
            <a:off x="320040" y="4133088"/>
            <a:ext cx="8503920" cy="502920"/>
          </a:xfrm>
          <a:prstGeom prst="rect">
            <a:avLst/>
          </a:prstGeom>
          <a:solidFill>
            <a:srgbClr val="FAF4F4"/>
          </a:solidFill>
          <a:ln w="6350">
            <a:solidFill>
              <a:srgbClr val="CCCCCC"/>
            </a:solidFill>
            <a:prstDash val="solid"/>
          </a:ln>
        </p:spPr>
        <p:txBody>
          <a:bodyPr/>
          <a:lstStyle/>
          <a:p>
            <a:endParaRPr lang="en-US"/>
          </a:p>
        </p:txBody>
      </p:sp>
      <p:sp>
        <p:nvSpPr>
          <p:cNvPr id="23" name="Text 21"/>
          <p:cNvSpPr/>
          <p:nvPr/>
        </p:nvSpPr>
        <p:spPr>
          <a:xfrm>
            <a:off x="457200" y="4206240"/>
            <a:ext cx="1828800" cy="347472"/>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Modern Lesson:</a:t>
            </a:r>
            <a:endParaRPr lang="en-US" sz="1200" dirty="0"/>
          </a:p>
        </p:txBody>
      </p:sp>
      <p:sp>
        <p:nvSpPr>
          <p:cNvPr id="24" name="Text 22"/>
          <p:cNvSpPr/>
          <p:nvPr/>
        </p:nvSpPr>
        <p:spPr>
          <a:xfrm>
            <a:off x="2286000" y="4206240"/>
            <a:ext cx="6400800" cy="347472"/>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Silence and conformity can be forms of hidden rebellion.</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3: Overall Meaning of the Poem</a:t>
            </a:r>
            <a:endParaRPr lang="en-US" sz="2200" dirty="0"/>
          </a:p>
        </p:txBody>
      </p:sp>
      <p:sp>
        <p:nvSpPr>
          <p:cNvPr id="5" name="Shape 3"/>
          <p:cNvSpPr/>
          <p:nvPr/>
        </p:nvSpPr>
        <p:spPr>
          <a:xfrm>
            <a:off x="365760" y="749808"/>
            <a:ext cx="8412480" cy="685800"/>
          </a:xfrm>
          <a:prstGeom prst="rect">
            <a:avLst/>
          </a:prstGeom>
          <a:solidFill>
            <a:srgbClr val="8B1A1A"/>
          </a:solidFill>
          <a:ln w="12700">
            <a:solidFill>
              <a:srgbClr val="8B1A1A"/>
            </a:solidFill>
            <a:prstDash val="solid"/>
          </a:ln>
        </p:spPr>
        <p:txBody>
          <a:bodyPr/>
          <a:lstStyle/>
          <a:p>
            <a:endParaRPr lang="en-US"/>
          </a:p>
        </p:txBody>
      </p:sp>
      <p:sp>
        <p:nvSpPr>
          <p:cNvPr id="6" name="Text 4"/>
          <p:cNvSpPr/>
          <p:nvPr/>
        </p:nvSpPr>
        <p:spPr>
          <a:xfrm>
            <a:off x="502920" y="850392"/>
            <a:ext cx="8229600" cy="475488"/>
          </a:xfrm>
          <a:prstGeom prst="rect">
            <a:avLst/>
          </a:prstGeom>
          <a:noFill/>
          <a:ln/>
        </p:spPr>
        <p:txBody>
          <a:bodyPr wrap="square" rtlCol="0" anchor="ctr"/>
          <a:lstStyle/>
          <a:p>
            <a:pPr marL="0" indent="0" algn="ctr">
              <a:buNone/>
            </a:pPr>
            <a:r>
              <a:rPr lang="en-US" sz="1600" b="1" i="1" dirty="0">
                <a:solidFill>
                  <a:srgbClr val="FFFFFF"/>
                </a:solidFill>
                <a:latin typeface="Times New Roman" pitchFamily="34" charset="0"/>
                <a:ea typeface="Times New Roman" pitchFamily="34" charset="-122"/>
                <a:cs typeface="Times New Roman" pitchFamily="34" charset="-120"/>
              </a:rPr>
              <a:t>Central Theme: Silent Rebellion — Love, Hurt, and Female Independence</a:t>
            </a:r>
            <a:endParaRPr lang="en-US" sz="1600" dirty="0"/>
          </a:p>
        </p:txBody>
      </p:sp>
      <p:sp>
        <p:nvSpPr>
          <p:cNvPr id="7" name="Shape 5"/>
          <p:cNvSpPr/>
          <p:nvPr/>
        </p:nvSpPr>
        <p:spPr>
          <a:xfrm>
            <a:off x="320040" y="1572768"/>
            <a:ext cx="2697480" cy="3127248"/>
          </a:xfrm>
          <a:prstGeom prst="rect">
            <a:avLst/>
          </a:prstGeom>
          <a:solidFill>
            <a:srgbClr val="F8F4F4"/>
          </a:solidFill>
          <a:ln w="12700">
            <a:solidFill>
              <a:srgbClr val="E0BBBB"/>
            </a:solidFill>
            <a:prstDash val="solid"/>
          </a:ln>
          <a:effectLst>
            <a:outerShdw blurRad="63500" dist="25400" dir="8100000" algn="bl" rotWithShape="0">
              <a:srgbClr val="000000">
                <a:alpha val="10000"/>
              </a:srgbClr>
            </a:outerShdw>
          </a:effectLst>
        </p:spPr>
        <p:txBody>
          <a:bodyPr/>
          <a:lstStyle/>
          <a:p>
            <a:endParaRPr lang="en-US"/>
          </a:p>
        </p:txBody>
      </p:sp>
      <p:sp>
        <p:nvSpPr>
          <p:cNvPr id="8" name="Shape 6"/>
          <p:cNvSpPr/>
          <p:nvPr/>
        </p:nvSpPr>
        <p:spPr>
          <a:xfrm>
            <a:off x="320040" y="1572768"/>
            <a:ext cx="2697480" cy="109728"/>
          </a:xfrm>
          <a:prstGeom prst="rect">
            <a:avLst/>
          </a:prstGeom>
          <a:solidFill>
            <a:srgbClr val="8B1A1A"/>
          </a:solidFill>
          <a:ln w="12700">
            <a:solidFill>
              <a:srgbClr val="8B1A1A"/>
            </a:solidFill>
            <a:prstDash val="solid"/>
          </a:ln>
        </p:spPr>
        <p:txBody>
          <a:bodyPr/>
          <a:lstStyle/>
          <a:p>
            <a:endParaRPr lang="en-US"/>
          </a:p>
        </p:txBody>
      </p:sp>
      <p:sp>
        <p:nvSpPr>
          <p:cNvPr id="9" name="Text 7"/>
          <p:cNvSpPr/>
          <p:nvPr/>
        </p:nvSpPr>
        <p:spPr>
          <a:xfrm>
            <a:off x="411480" y="1737360"/>
            <a:ext cx="2514600" cy="365760"/>
          </a:xfrm>
          <a:prstGeom prst="rect">
            <a:avLst/>
          </a:prstGeom>
          <a:noFill/>
          <a:ln/>
        </p:spPr>
        <p:txBody>
          <a:bodyPr wrap="square" rtlCol="0" anchor="ctr"/>
          <a:lstStyle/>
          <a:p>
            <a:pPr marL="0" indent="0" algn="ctr">
              <a:buNone/>
            </a:pPr>
            <a:r>
              <a:rPr lang="en-US" sz="1500" b="1" dirty="0">
                <a:solidFill>
                  <a:srgbClr val="8B1A1A"/>
                </a:solidFill>
                <a:latin typeface="Times New Roman" pitchFamily="34" charset="0"/>
                <a:ea typeface="Times New Roman" pitchFamily="34" charset="-122"/>
                <a:cs typeface="Times New Roman" pitchFamily="34" charset="-120"/>
              </a:rPr>
              <a:t>Love &amp; Hurt</a:t>
            </a:r>
            <a:endParaRPr lang="en-US" sz="1500" dirty="0"/>
          </a:p>
        </p:txBody>
      </p:sp>
      <p:sp>
        <p:nvSpPr>
          <p:cNvPr id="10" name="Text 8"/>
          <p:cNvSpPr/>
          <p:nvPr/>
        </p:nvSpPr>
        <p:spPr>
          <a:xfrm>
            <a:off x="411480" y="2176272"/>
            <a:ext cx="2514600" cy="2377440"/>
          </a:xfrm>
          <a:prstGeom prst="rect">
            <a:avLst/>
          </a:prstGeom>
          <a:noFill/>
          <a:ln/>
        </p:spPr>
        <p:txBody>
          <a:bodyPr wrap="square" rtlCol="0" anchor="t"/>
          <a:lstStyle/>
          <a:p>
            <a:pPr marL="0" indent="0" algn="l">
              <a:buNone/>
            </a:pPr>
            <a:r>
              <a:rPr lang="en-US" sz="1300" dirty="0">
                <a:solidFill>
                  <a:srgbClr val="1A1A1A"/>
                </a:solidFill>
                <a:latin typeface="Arial" pitchFamily="34" charset="0"/>
                <a:ea typeface="Arial" pitchFamily="34" charset="-122"/>
                <a:cs typeface="Arial" pitchFamily="34" charset="-120"/>
              </a:rPr>
              <a:t>The speaker is hurt by the man she loves. His words about her reading feel dismissive and unkind.</a:t>
            </a:r>
            <a:endParaRPr lang="en-US" sz="1300" dirty="0"/>
          </a:p>
        </p:txBody>
      </p:sp>
      <p:sp>
        <p:nvSpPr>
          <p:cNvPr id="11" name="Shape 9"/>
          <p:cNvSpPr/>
          <p:nvPr/>
        </p:nvSpPr>
        <p:spPr>
          <a:xfrm>
            <a:off x="3154680" y="1572768"/>
            <a:ext cx="2697480" cy="3127248"/>
          </a:xfrm>
          <a:prstGeom prst="rect">
            <a:avLst/>
          </a:prstGeom>
          <a:solidFill>
            <a:srgbClr val="F9EBEA"/>
          </a:solidFill>
          <a:ln w="12700">
            <a:solidFill>
              <a:srgbClr val="E0BBBB"/>
            </a:solidFill>
            <a:prstDash val="solid"/>
          </a:ln>
          <a:effectLst>
            <a:outerShdw blurRad="63500" dist="25400" dir="8100000" algn="bl" rotWithShape="0">
              <a:srgbClr val="000000">
                <a:alpha val="10000"/>
              </a:srgbClr>
            </a:outerShdw>
          </a:effectLst>
        </p:spPr>
        <p:txBody>
          <a:bodyPr/>
          <a:lstStyle/>
          <a:p>
            <a:endParaRPr lang="en-US"/>
          </a:p>
        </p:txBody>
      </p:sp>
      <p:sp>
        <p:nvSpPr>
          <p:cNvPr id="12" name="Shape 10"/>
          <p:cNvSpPr/>
          <p:nvPr/>
        </p:nvSpPr>
        <p:spPr>
          <a:xfrm>
            <a:off x="3154680" y="1572768"/>
            <a:ext cx="2697480" cy="109728"/>
          </a:xfrm>
          <a:prstGeom prst="rect">
            <a:avLst/>
          </a:prstGeom>
          <a:solidFill>
            <a:srgbClr val="8B1A1A"/>
          </a:solidFill>
          <a:ln w="12700">
            <a:solidFill>
              <a:srgbClr val="8B1A1A"/>
            </a:solidFill>
            <a:prstDash val="solid"/>
          </a:ln>
        </p:spPr>
        <p:txBody>
          <a:bodyPr/>
          <a:lstStyle/>
          <a:p>
            <a:endParaRPr lang="en-US"/>
          </a:p>
        </p:txBody>
      </p:sp>
      <p:sp>
        <p:nvSpPr>
          <p:cNvPr id="13" name="Text 11"/>
          <p:cNvSpPr/>
          <p:nvPr/>
        </p:nvSpPr>
        <p:spPr>
          <a:xfrm>
            <a:off x="3246120" y="1737360"/>
            <a:ext cx="2514600" cy="365760"/>
          </a:xfrm>
          <a:prstGeom prst="rect">
            <a:avLst/>
          </a:prstGeom>
          <a:noFill/>
          <a:ln/>
        </p:spPr>
        <p:txBody>
          <a:bodyPr wrap="square" rtlCol="0" anchor="ctr"/>
          <a:lstStyle/>
          <a:p>
            <a:pPr marL="0" indent="0" algn="ctr">
              <a:buNone/>
            </a:pPr>
            <a:r>
              <a:rPr lang="en-US" sz="1500" b="1" dirty="0">
                <a:solidFill>
                  <a:srgbClr val="8B1A1A"/>
                </a:solidFill>
                <a:latin typeface="Times New Roman" pitchFamily="34" charset="0"/>
                <a:ea typeface="Times New Roman" pitchFamily="34" charset="-122"/>
                <a:cs typeface="Times New Roman" pitchFamily="34" charset="-120"/>
              </a:rPr>
              <a:t>Silent Protest</a:t>
            </a:r>
            <a:endParaRPr lang="en-US" sz="1500" dirty="0"/>
          </a:p>
        </p:txBody>
      </p:sp>
      <p:sp>
        <p:nvSpPr>
          <p:cNvPr id="14" name="Text 12"/>
          <p:cNvSpPr/>
          <p:nvPr/>
        </p:nvSpPr>
        <p:spPr>
          <a:xfrm>
            <a:off x="3246120" y="2176272"/>
            <a:ext cx="2514600" cy="2377440"/>
          </a:xfrm>
          <a:prstGeom prst="rect">
            <a:avLst/>
          </a:prstGeom>
          <a:noFill/>
          <a:ln/>
        </p:spPr>
        <p:txBody>
          <a:bodyPr wrap="square" rtlCol="0" anchor="t"/>
          <a:lstStyle/>
          <a:p>
            <a:pPr marL="0" indent="0" algn="l">
              <a:buNone/>
            </a:pPr>
            <a:r>
              <a:rPr lang="en-US" sz="1300" dirty="0">
                <a:solidFill>
                  <a:srgbClr val="1A1A1A"/>
                </a:solidFill>
                <a:latin typeface="Arial" pitchFamily="34" charset="0"/>
                <a:ea typeface="Arial" pitchFamily="34" charset="-122"/>
                <a:cs typeface="Arial" pitchFamily="34" charset="-120"/>
              </a:rPr>
              <a:t>Instead of fighting back, she decides to become the 'perfect quiet wife.' This is her silent revenge.</a:t>
            </a:r>
            <a:endParaRPr lang="en-US" sz="1300" dirty="0"/>
          </a:p>
        </p:txBody>
      </p:sp>
      <p:sp>
        <p:nvSpPr>
          <p:cNvPr id="15" name="Shape 13"/>
          <p:cNvSpPr/>
          <p:nvPr/>
        </p:nvSpPr>
        <p:spPr>
          <a:xfrm>
            <a:off x="5989320" y="1572768"/>
            <a:ext cx="2697480" cy="3127248"/>
          </a:xfrm>
          <a:prstGeom prst="rect">
            <a:avLst/>
          </a:prstGeom>
          <a:solidFill>
            <a:srgbClr val="F8F4F4"/>
          </a:solidFill>
          <a:ln w="12700">
            <a:solidFill>
              <a:srgbClr val="E0BBBB"/>
            </a:solidFill>
            <a:prstDash val="solid"/>
          </a:ln>
          <a:effectLst>
            <a:outerShdw blurRad="63500" dist="25400" dir="8100000" algn="bl" rotWithShape="0">
              <a:srgbClr val="000000">
                <a:alpha val="10000"/>
              </a:srgbClr>
            </a:outerShdw>
          </a:effectLst>
        </p:spPr>
        <p:txBody>
          <a:bodyPr/>
          <a:lstStyle/>
          <a:p>
            <a:endParaRPr lang="en-US"/>
          </a:p>
        </p:txBody>
      </p:sp>
      <p:sp>
        <p:nvSpPr>
          <p:cNvPr id="16" name="Shape 14"/>
          <p:cNvSpPr/>
          <p:nvPr/>
        </p:nvSpPr>
        <p:spPr>
          <a:xfrm>
            <a:off x="5989320" y="1572768"/>
            <a:ext cx="2697480" cy="109728"/>
          </a:xfrm>
          <a:prstGeom prst="rect">
            <a:avLst/>
          </a:prstGeom>
          <a:solidFill>
            <a:srgbClr val="8B1A1A"/>
          </a:solidFill>
          <a:ln w="12700">
            <a:solidFill>
              <a:srgbClr val="8B1A1A"/>
            </a:solidFill>
            <a:prstDash val="solid"/>
          </a:ln>
        </p:spPr>
        <p:txBody>
          <a:bodyPr/>
          <a:lstStyle/>
          <a:p>
            <a:endParaRPr lang="en-US"/>
          </a:p>
        </p:txBody>
      </p:sp>
      <p:sp>
        <p:nvSpPr>
          <p:cNvPr id="17" name="Text 15"/>
          <p:cNvSpPr/>
          <p:nvPr/>
        </p:nvSpPr>
        <p:spPr>
          <a:xfrm>
            <a:off x="6080760" y="1737360"/>
            <a:ext cx="2514600" cy="365760"/>
          </a:xfrm>
          <a:prstGeom prst="rect">
            <a:avLst/>
          </a:prstGeom>
          <a:noFill/>
          <a:ln/>
        </p:spPr>
        <p:txBody>
          <a:bodyPr wrap="square" rtlCol="0" anchor="ctr"/>
          <a:lstStyle/>
          <a:p>
            <a:pPr marL="0" indent="0" algn="ctr">
              <a:buNone/>
            </a:pPr>
            <a:r>
              <a:rPr lang="en-US" sz="1500" b="1" dirty="0">
                <a:solidFill>
                  <a:srgbClr val="8B1A1A"/>
                </a:solidFill>
                <a:latin typeface="Times New Roman" pitchFamily="34" charset="0"/>
                <a:ea typeface="Times New Roman" pitchFamily="34" charset="-122"/>
                <a:cs typeface="Times New Roman" pitchFamily="34" charset="-120"/>
              </a:rPr>
              <a:t>Final Freedom</a:t>
            </a:r>
            <a:endParaRPr lang="en-US" sz="1500" dirty="0"/>
          </a:p>
        </p:txBody>
      </p:sp>
      <p:sp>
        <p:nvSpPr>
          <p:cNvPr id="18" name="Text 16"/>
          <p:cNvSpPr/>
          <p:nvPr/>
        </p:nvSpPr>
        <p:spPr>
          <a:xfrm>
            <a:off x="6080760" y="2176272"/>
            <a:ext cx="2514600" cy="2377440"/>
          </a:xfrm>
          <a:prstGeom prst="rect">
            <a:avLst/>
          </a:prstGeom>
          <a:noFill/>
          <a:ln/>
        </p:spPr>
        <p:txBody>
          <a:bodyPr wrap="square" rtlCol="0" anchor="t"/>
          <a:lstStyle/>
          <a:p>
            <a:pPr marL="0" indent="0" algn="l">
              <a:buNone/>
            </a:pPr>
            <a:r>
              <a:rPr lang="en-US" sz="1300" dirty="0">
                <a:solidFill>
                  <a:srgbClr val="1A1A1A"/>
                </a:solidFill>
                <a:latin typeface="Arial" pitchFamily="34" charset="0"/>
                <a:ea typeface="Arial" pitchFamily="34" charset="-122"/>
                <a:cs typeface="Arial" pitchFamily="34" charset="-120"/>
              </a:rPr>
              <a:t>One day she will be gone. The man will knock on the door — and she will not be there. He will feel her absence.</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4: Structure – Petrarchan Sonnet</a:t>
            </a:r>
            <a:endParaRPr lang="en-US" sz="2200" dirty="0"/>
          </a:p>
        </p:txBody>
      </p:sp>
      <p:sp>
        <p:nvSpPr>
          <p:cNvPr id="5" name="Shape 3"/>
          <p:cNvSpPr/>
          <p:nvPr/>
        </p:nvSpPr>
        <p:spPr>
          <a:xfrm>
            <a:off x="320040" y="749808"/>
            <a:ext cx="3931920" cy="4114800"/>
          </a:xfrm>
          <a:prstGeom prst="rect">
            <a:avLst/>
          </a:prstGeom>
          <a:solidFill>
            <a:srgbClr val="FAF4F4"/>
          </a:solidFill>
          <a:ln w="12700">
            <a:solidFill>
              <a:srgbClr val="CCCCCC"/>
            </a:solidFill>
            <a:prstDash val="solid"/>
          </a:ln>
        </p:spPr>
        <p:txBody>
          <a:bodyPr/>
          <a:lstStyle/>
          <a:p>
            <a:endParaRPr lang="en-US"/>
          </a:p>
        </p:txBody>
      </p:sp>
      <p:sp>
        <p:nvSpPr>
          <p:cNvPr id="6" name="Text 4"/>
          <p:cNvSpPr/>
          <p:nvPr/>
        </p:nvSpPr>
        <p:spPr>
          <a:xfrm>
            <a:off x="457200" y="822960"/>
            <a:ext cx="3657600" cy="347472"/>
          </a:xfrm>
          <a:prstGeom prst="rect">
            <a:avLst/>
          </a:prstGeom>
          <a:noFill/>
          <a:ln/>
        </p:spPr>
        <p:txBody>
          <a:bodyPr wrap="square" rtlCol="0" anchor="ctr"/>
          <a:lstStyle/>
          <a:p>
            <a:pPr marL="0" indent="0" algn="ctr">
              <a:buNone/>
            </a:pPr>
            <a:r>
              <a:rPr lang="en-US" sz="1500" b="1" dirty="0">
                <a:solidFill>
                  <a:srgbClr val="8B1A1A"/>
                </a:solidFill>
                <a:latin typeface="Times New Roman" pitchFamily="34" charset="0"/>
                <a:ea typeface="Times New Roman" pitchFamily="34" charset="-122"/>
                <a:cs typeface="Times New Roman" pitchFamily="34" charset="-120"/>
              </a:rPr>
              <a:t>Sonnet Structure</a:t>
            </a:r>
            <a:endParaRPr lang="en-US" sz="1500" dirty="0"/>
          </a:p>
        </p:txBody>
      </p:sp>
      <p:sp>
        <p:nvSpPr>
          <p:cNvPr id="7" name="Shape 5"/>
          <p:cNvSpPr/>
          <p:nvPr/>
        </p:nvSpPr>
        <p:spPr>
          <a:xfrm>
            <a:off x="502920" y="1261872"/>
            <a:ext cx="3566160" cy="1417320"/>
          </a:xfrm>
          <a:prstGeom prst="rect">
            <a:avLst/>
          </a:prstGeom>
          <a:solidFill>
            <a:srgbClr val="E8D0D0"/>
          </a:solidFill>
          <a:ln w="19050">
            <a:solidFill>
              <a:srgbClr val="8B1A1A"/>
            </a:solidFill>
            <a:prstDash val="solid"/>
          </a:ln>
        </p:spPr>
        <p:txBody>
          <a:bodyPr/>
          <a:lstStyle/>
          <a:p>
            <a:endParaRPr lang="en-US"/>
          </a:p>
        </p:txBody>
      </p:sp>
      <p:sp>
        <p:nvSpPr>
          <p:cNvPr id="8" name="Text 6"/>
          <p:cNvSpPr/>
          <p:nvPr/>
        </p:nvSpPr>
        <p:spPr>
          <a:xfrm>
            <a:off x="594360" y="1353312"/>
            <a:ext cx="3383280" cy="320040"/>
          </a:xfrm>
          <a:prstGeom prst="rect">
            <a:avLst/>
          </a:prstGeom>
          <a:noFill/>
          <a:ln/>
        </p:spPr>
        <p:txBody>
          <a:bodyPr wrap="square" rtlCol="0" anchor="ctr"/>
          <a:lstStyle/>
          <a:p>
            <a:pPr marL="0" indent="0" algn="ctr">
              <a:buNone/>
            </a:pPr>
            <a:r>
              <a:rPr lang="en-US" sz="1400" b="1" dirty="0">
                <a:solidFill>
                  <a:srgbClr val="8B1A1A"/>
                </a:solidFill>
                <a:latin typeface="Times New Roman" pitchFamily="34" charset="0"/>
                <a:ea typeface="Times New Roman" pitchFamily="34" charset="-122"/>
                <a:cs typeface="Times New Roman" pitchFamily="34" charset="-120"/>
              </a:rPr>
              <a:t>OCTAVE (8 Lines)</a:t>
            </a:r>
            <a:endParaRPr lang="en-US" sz="1400" dirty="0"/>
          </a:p>
        </p:txBody>
      </p:sp>
      <p:sp>
        <p:nvSpPr>
          <p:cNvPr id="9" name="Text 7"/>
          <p:cNvSpPr/>
          <p:nvPr/>
        </p:nvSpPr>
        <p:spPr>
          <a:xfrm>
            <a:off x="594360" y="1719072"/>
            <a:ext cx="3383280" cy="868680"/>
          </a:xfrm>
          <a:prstGeom prst="rect">
            <a:avLst/>
          </a:prstGeom>
          <a:noFill/>
          <a:ln/>
        </p:spPr>
        <p:txBody>
          <a:bodyPr wrap="square" rtlCol="0" anchor="ctr"/>
          <a:lstStyle/>
          <a:p>
            <a:pPr marL="0" indent="0" algn="ctr">
              <a:buNone/>
            </a:pPr>
            <a:r>
              <a:rPr lang="en-US" sz="1200" dirty="0">
                <a:solidFill>
                  <a:srgbClr val="1A1A1A"/>
                </a:solidFill>
                <a:latin typeface="Arial" pitchFamily="34" charset="0"/>
                <a:ea typeface="Arial" pitchFamily="34" charset="-122"/>
                <a:cs typeface="Arial" pitchFamily="34" charset="-120"/>
              </a:rPr>
              <a:t>Lines 1–8</a:t>
            </a:r>
            <a:endParaRPr lang="en-US" sz="1200" dirty="0"/>
          </a:p>
          <a:p>
            <a:pPr marL="0" indent="0" algn="ctr">
              <a:buNone/>
            </a:pPr>
            <a:r>
              <a:rPr lang="en-US" sz="1200" dirty="0">
                <a:solidFill>
                  <a:srgbClr val="1A1A1A"/>
                </a:solidFill>
                <a:latin typeface="Arial" pitchFamily="34" charset="0"/>
                <a:ea typeface="Arial" pitchFamily="34" charset="-122"/>
                <a:cs typeface="Arial" pitchFamily="34" charset="-120"/>
              </a:rPr>
              <a:t>Presents the PROBLEM</a:t>
            </a:r>
            <a:endParaRPr lang="en-US" sz="1200" dirty="0"/>
          </a:p>
          <a:p>
            <a:pPr marL="0" indent="0" algn="ctr">
              <a:buNone/>
            </a:pPr>
            <a:r>
              <a:rPr lang="en-US" sz="1200" dirty="0">
                <a:solidFill>
                  <a:srgbClr val="1A1A1A"/>
                </a:solidFill>
                <a:latin typeface="Arial" pitchFamily="34" charset="0"/>
                <a:ea typeface="Arial" pitchFamily="34" charset="-122"/>
                <a:cs typeface="Arial" pitchFamily="34" charset="-120"/>
              </a:rPr>
              <a:t>(The hurt &amp; anger)</a:t>
            </a:r>
            <a:endParaRPr lang="en-US" sz="1200" dirty="0"/>
          </a:p>
        </p:txBody>
      </p:sp>
      <p:sp>
        <p:nvSpPr>
          <p:cNvPr id="10" name="Text 8"/>
          <p:cNvSpPr/>
          <p:nvPr/>
        </p:nvSpPr>
        <p:spPr>
          <a:xfrm>
            <a:off x="1645920" y="2743200"/>
            <a:ext cx="1463040" cy="320040"/>
          </a:xfrm>
          <a:prstGeom prst="rect">
            <a:avLst/>
          </a:prstGeom>
          <a:noFill/>
          <a:ln/>
        </p:spPr>
        <p:txBody>
          <a:bodyPr wrap="square" rtlCol="0" anchor="ctr"/>
          <a:lstStyle/>
          <a:p>
            <a:pPr marL="0" indent="0" algn="ctr">
              <a:buNone/>
            </a:pPr>
            <a:r>
              <a:rPr lang="en-US" sz="1800" dirty="0">
                <a:solidFill>
                  <a:srgbClr val="8B1A1A"/>
                </a:solidFill>
                <a:latin typeface="Arial" pitchFamily="34" charset="0"/>
                <a:ea typeface="Arial" pitchFamily="34" charset="-122"/>
                <a:cs typeface="Arial" pitchFamily="34" charset="-120"/>
              </a:rPr>
              <a:t>▼</a:t>
            </a:r>
            <a:endParaRPr lang="en-US" sz="1800" dirty="0"/>
          </a:p>
        </p:txBody>
      </p:sp>
      <p:sp>
        <p:nvSpPr>
          <p:cNvPr id="11" name="Shape 9"/>
          <p:cNvSpPr/>
          <p:nvPr/>
        </p:nvSpPr>
        <p:spPr>
          <a:xfrm>
            <a:off x="502920" y="3090672"/>
            <a:ext cx="3566160" cy="1234440"/>
          </a:xfrm>
          <a:prstGeom prst="rect">
            <a:avLst/>
          </a:prstGeom>
          <a:solidFill>
            <a:srgbClr val="D0D8E8"/>
          </a:solidFill>
          <a:ln w="19050">
            <a:solidFill>
              <a:srgbClr val="4472C4"/>
            </a:solidFill>
            <a:prstDash val="solid"/>
          </a:ln>
        </p:spPr>
        <p:txBody>
          <a:bodyPr/>
          <a:lstStyle/>
          <a:p>
            <a:endParaRPr lang="en-US"/>
          </a:p>
        </p:txBody>
      </p:sp>
      <p:sp>
        <p:nvSpPr>
          <p:cNvPr id="12" name="Text 10"/>
          <p:cNvSpPr/>
          <p:nvPr/>
        </p:nvSpPr>
        <p:spPr>
          <a:xfrm>
            <a:off x="594360" y="3172968"/>
            <a:ext cx="3383280" cy="320040"/>
          </a:xfrm>
          <a:prstGeom prst="rect">
            <a:avLst/>
          </a:prstGeom>
          <a:noFill/>
          <a:ln/>
        </p:spPr>
        <p:txBody>
          <a:bodyPr wrap="square" rtlCol="0" anchor="ctr"/>
          <a:lstStyle/>
          <a:p>
            <a:pPr marL="0" indent="0" algn="ctr">
              <a:buNone/>
            </a:pPr>
            <a:r>
              <a:rPr lang="en-US" sz="1400" b="1" dirty="0">
                <a:solidFill>
                  <a:srgbClr val="1A3A6A"/>
                </a:solidFill>
                <a:latin typeface="Times New Roman" pitchFamily="34" charset="0"/>
                <a:ea typeface="Times New Roman" pitchFamily="34" charset="-122"/>
                <a:cs typeface="Times New Roman" pitchFamily="34" charset="-120"/>
              </a:rPr>
              <a:t>SESTET (6 Lines)</a:t>
            </a:r>
            <a:endParaRPr lang="en-US" sz="1400" dirty="0"/>
          </a:p>
        </p:txBody>
      </p:sp>
      <p:sp>
        <p:nvSpPr>
          <p:cNvPr id="13" name="Text 11"/>
          <p:cNvSpPr/>
          <p:nvPr/>
        </p:nvSpPr>
        <p:spPr>
          <a:xfrm>
            <a:off x="594360" y="3520440"/>
            <a:ext cx="3383280" cy="731520"/>
          </a:xfrm>
          <a:prstGeom prst="rect">
            <a:avLst/>
          </a:prstGeom>
          <a:noFill/>
          <a:ln/>
        </p:spPr>
        <p:txBody>
          <a:bodyPr wrap="square" rtlCol="0" anchor="ctr"/>
          <a:lstStyle/>
          <a:p>
            <a:pPr marL="0" indent="0" algn="ctr">
              <a:buNone/>
            </a:pPr>
            <a:r>
              <a:rPr lang="en-US" sz="1200" dirty="0">
                <a:solidFill>
                  <a:srgbClr val="1A1A1A"/>
                </a:solidFill>
                <a:latin typeface="Arial" pitchFamily="34" charset="0"/>
                <a:ea typeface="Arial" pitchFamily="34" charset="-122"/>
                <a:cs typeface="Arial" pitchFamily="34" charset="-120"/>
              </a:rPr>
              <a:t>Lines 9–14</a:t>
            </a:r>
            <a:endParaRPr lang="en-US" sz="1200" dirty="0"/>
          </a:p>
          <a:p>
            <a:pPr marL="0" indent="0" algn="ctr">
              <a:buNone/>
            </a:pPr>
            <a:r>
              <a:rPr lang="en-US" sz="1200" dirty="0">
                <a:solidFill>
                  <a:srgbClr val="1A1A1A"/>
                </a:solidFill>
                <a:latin typeface="Arial" pitchFamily="34" charset="0"/>
                <a:ea typeface="Arial" pitchFamily="34" charset="-122"/>
                <a:cs typeface="Arial" pitchFamily="34" charset="-120"/>
              </a:rPr>
              <a:t>Shows RESOLUTION</a:t>
            </a:r>
            <a:endParaRPr lang="en-US" sz="1200" dirty="0"/>
          </a:p>
          <a:p>
            <a:pPr marL="0" indent="0" algn="ctr">
              <a:buNone/>
            </a:pPr>
            <a:r>
              <a:rPr lang="en-US" sz="1200" dirty="0">
                <a:solidFill>
                  <a:srgbClr val="1A1A1A"/>
                </a:solidFill>
                <a:latin typeface="Arial" pitchFamily="34" charset="0"/>
                <a:ea typeface="Arial" pitchFamily="34" charset="-122"/>
                <a:cs typeface="Arial" pitchFamily="34" charset="-120"/>
              </a:rPr>
              <a:t>(Silent decision to leave)</a:t>
            </a:r>
            <a:endParaRPr lang="en-US" sz="1200" dirty="0"/>
          </a:p>
        </p:txBody>
      </p:sp>
      <p:sp>
        <p:nvSpPr>
          <p:cNvPr id="14" name="Shape 12"/>
          <p:cNvSpPr/>
          <p:nvPr/>
        </p:nvSpPr>
        <p:spPr>
          <a:xfrm>
            <a:off x="4434840" y="749808"/>
            <a:ext cx="4389120" cy="4114800"/>
          </a:xfrm>
          <a:prstGeom prst="rect">
            <a:avLst/>
          </a:prstGeom>
          <a:solidFill>
            <a:srgbClr val="FAFAFA"/>
          </a:solidFill>
          <a:ln w="12700">
            <a:solidFill>
              <a:srgbClr val="CCCCCC"/>
            </a:solidFill>
            <a:prstDash val="solid"/>
          </a:ln>
        </p:spPr>
        <p:txBody>
          <a:bodyPr/>
          <a:lstStyle/>
          <a:p>
            <a:endParaRPr lang="en-US"/>
          </a:p>
        </p:txBody>
      </p:sp>
      <p:sp>
        <p:nvSpPr>
          <p:cNvPr id="15" name="Text 13"/>
          <p:cNvSpPr/>
          <p:nvPr/>
        </p:nvSpPr>
        <p:spPr>
          <a:xfrm>
            <a:off x="4572000" y="822960"/>
            <a:ext cx="4114800" cy="347472"/>
          </a:xfrm>
          <a:prstGeom prst="rect">
            <a:avLst/>
          </a:prstGeom>
          <a:noFill/>
          <a:ln/>
        </p:spPr>
        <p:txBody>
          <a:bodyPr wrap="square" rtlCol="0" anchor="ctr"/>
          <a:lstStyle/>
          <a:p>
            <a:pPr marL="0" indent="0">
              <a:buNone/>
            </a:pPr>
            <a:r>
              <a:rPr lang="en-US" sz="1500" b="1" dirty="0">
                <a:solidFill>
                  <a:srgbClr val="8B1A1A"/>
                </a:solidFill>
                <a:latin typeface="Times New Roman" pitchFamily="34" charset="0"/>
                <a:ea typeface="Times New Roman" pitchFamily="34" charset="-122"/>
                <a:cs typeface="Times New Roman" pitchFamily="34" charset="-120"/>
              </a:rPr>
              <a:t>Key Facts</a:t>
            </a:r>
            <a:endParaRPr lang="en-US" sz="1500" dirty="0"/>
          </a:p>
        </p:txBody>
      </p:sp>
      <p:sp>
        <p:nvSpPr>
          <p:cNvPr id="16" name="Shape 14"/>
          <p:cNvSpPr/>
          <p:nvPr/>
        </p:nvSpPr>
        <p:spPr>
          <a:xfrm>
            <a:off x="4572000" y="1261872"/>
            <a:ext cx="4114800" cy="438912"/>
          </a:xfrm>
          <a:prstGeom prst="rect">
            <a:avLst/>
          </a:prstGeom>
          <a:solidFill>
            <a:srgbClr val="F5EAEA"/>
          </a:solidFill>
          <a:ln w="6350">
            <a:solidFill>
              <a:srgbClr val="CCCCCC"/>
            </a:solidFill>
            <a:prstDash val="solid"/>
          </a:ln>
        </p:spPr>
        <p:txBody>
          <a:bodyPr/>
          <a:lstStyle/>
          <a:p>
            <a:endParaRPr lang="en-US"/>
          </a:p>
        </p:txBody>
      </p:sp>
      <p:sp>
        <p:nvSpPr>
          <p:cNvPr id="17" name="Text 15"/>
          <p:cNvSpPr/>
          <p:nvPr/>
        </p:nvSpPr>
        <p:spPr>
          <a:xfrm>
            <a:off x="4663440" y="1335024"/>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Type:</a:t>
            </a:r>
            <a:endParaRPr lang="en-US" sz="1200" dirty="0"/>
          </a:p>
        </p:txBody>
      </p:sp>
      <p:sp>
        <p:nvSpPr>
          <p:cNvPr id="18" name="Text 16"/>
          <p:cNvSpPr/>
          <p:nvPr/>
        </p:nvSpPr>
        <p:spPr>
          <a:xfrm>
            <a:off x="6035040" y="1335024"/>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Petrarchan / Italian Sonnet</a:t>
            </a:r>
            <a:endParaRPr lang="en-US" sz="1200" dirty="0"/>
          </a:p>
        </p:txBody>
      </p:sp>
      <p:sp>
        <p:nvSpPr>
          <p:cNvPr id="19" name="Shape 17"/>
          <p:cNvSpPr/>
          <p:nvPr/>
        </p:nvSpPr>
        <p:spPr>
          <a:xfrm>
            <a:off x="4572000" y="1746504"/>
            <a:ext cx="4114800" cy="438912"/>
          </a:xfrm>
          <a:prstGeom prst="rect">
            <a:avLst/>
          </a:prstGeom>
          <a:solidFill>
            <a:srgbClr val="FFFFFF"/>
          </a:solidFill>
          <a:ln w="6350">
            <a:solidFill>
              <a:srgbClr val="CCCCCC"/>
            </a:solidFill>
            <a:prstDash val="solid"/>
          </a:ln>
        </p:spPr>
        <p:txBody>
          <a:bodyPr/>
          <a:lstStyle/>
          <a:p>
            <a:endParaRPr lang="en-US"/>
          </a:p>
        </p:txBody>
      </p:sp>
      <p:sp>
        <p:nvSpPr>
          <p:cNvPr id="20" name="Text 18"/>
          <p:cNvSpPr/>
          <p:nvPr/>
        </p:nvSpPr>
        <p:spPr>
          <a:xfrm>
            <a:off x="4663440" y="1819656"/>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Total Lines:</a:t>
            </a:r>
            <a:endParaRPr lang="en-US" sz="1200" dirty="0"/>
          </a:p>
        </p:txBody>
      </p:sp>
      <p:sp>
        <p:nvSpPr>
          <p:cNvPr id="21" name="Text 19"/>
          <p:cNvSpPr/>
          <p:nvPr/>
        </p:nvSpPr>
        <p:spPr>
          <a:xfrm>
            <a:off x="6035040" y="1819656"/>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14 lines</a:t>
            </a:r>
            <a:endParaRPr lang="en-US" sz="1200" dirty="0"/>
          </a:p>
        </p:txBody>
      </p:sp>
      <p:sp>
        <p:nvSpPr>
          <p:cNvPr id="22" name="Shape 20"/>
          <p:cNvSpPr/>
          <p:nvPr/>
        </p:nvSpPr>
        <p:spPr>
          <a:xfrm>
            <a:off x="4572000" y="2231136"/>
            <a:ext cx="4114800" cy="438912"/>
          </a:xfrm>
          <a:prstGeom prst="rect">
            <a:avLst/>
          </a:prstGeom>
          <a:solidFill>
            <a:srgbClr val="F5EAEA"/>
          </a:solidFill>
          <a:ln w="6350">
            <a:solidFill>
              <a:srgbClr val="CCCCCC"/>
            </a:solidFill>
            <a:prstDash val="solid"/>
          </a:ln>
        </p:spPr>
        <p:txBody>
          <a:bodyPr/>
          <a:lstStyle/>
          <a:p>
            <a:endParaRPr lang="en-US"/>
          </a:p>
        </p:txBody>
      </p:sp>
      <p:sp>
        <p:nvSpPr>
          <p:cNvPr id="23" name="Text 21"/>
          <p:cNvSpPr/>
          <p:nvPr/>
        </p:nvSpPr>
        <p:spPr>
          <a:xfrm>
            <a:off x="4663440" y="2304288"/>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Octave:</a:t>
            </a:r>
            <a:endParaRPr lang="en-US" sz="1200" dirty="0"/>
          </a:p>
        </p:txBody>
      </p:sp>
      <p:sp>
        <p:nvSpPr>
          <p:cNvPr id="24" name="Text 22"/>
          <p:cNvSpPr/>
          <p:nvPr/>
        </p:nvSpPr>
        <p:spPr>
          <a:xfrm>
            <a:off x="6035040" y="2304288"/>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First 8 lines — Problem</a:t>
            </a:r>
            <a:endParaRPr lang="en-US" sz="1200" dirty="0"/>
          </a:p>
        </p:txBody>
      </p:sp>
      <p:sp>
        <p:nvSpPr>
          <p:cNvPr id="25" name="Shape 23"/>
          <p:cNvSpPr/>
          <p:nvPr/>
        </p:nvSpPr>
        <p:spPr>
          <a:xfrm>
            <a:off x="4572000" y="2715768"/>
            <a:ext cx="4114800" cy="438912"/>
          </a:xfrm>
          <a:prstGeom prst="rect">
            <a:avLst/>
          </a:prstGeom>
          <a:solidFill>
            <a:srgbClr val="FFFFFF"/>
          </a:solidFill>
          <a:ln w="6350">
            <a:solidFill>
              <a:srgbClr val="CCCCCC"/>
            </a:solidFill>
            <a:prstDash val="solid"/>
          </a:ln>
        </p:spPr>
        <p:txBody>
          <a:bodyPr/>
          <a:lstStyle/>
          <a:p>
            <a:endParaRPr lang="en-US"/>
          </a:p>
        </p:txBody>
      </p:sp>
      <p:sp>
        <p:nvSpPr>
          <p:cNvPr id="26" name="Text 24"/>
          <p:cNvSpPr/>
          <p:nvPr/>
        </p:nvSpPr>
        <p:spPr>
          <a:xfrm>
            <a:off x="4663440" y="2788920"/>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Sestet:</a:t>
            </a:r>
            <a:endParaRPr lang="en-US" sz="1200" dirty="0"/>
          </a:p>
        </p:txBody>
      </p:sp>
      <p:sp>
        <p:nvSpPr>
          <p:cNvPr id="27" name="Text 25"/>
          <p:cNvSpPr/>
          <p:nvPr/>
        </p:nvSpPr>
        <p:spPr>
          <a:xfrm>
            <a:off x="6035040" y="2788920"/>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Last 6 lines — Resolution</a:t>
            </a:r>
            <a:endParaRPr lang="en-US" sz="1200" dirty="0"/>
          </a:p>
        </p:txBody>
      </p:sp>
      <p:sp>
        <p:nvSpPr>
          <p:cNvPr id="28" name="Shape 26"/>
          <p:cNvSpPr/>
          <p:nvPr/>
        </p:nvSpPr>
        <p:spPr>
          <a:xfrm>
            <a:off x="4572000" y="3200400"/>
            <a:ext cx="4114800" cy="438912"/>
          </a:xfrm>
          <a:prstGeom prst="rect">
            <a:avLst/>
          </a:prstGeom>
          <a:solidFill>
            <a:srgbClr val="F5EAEA"/>
          </a:solidFill>
          <a:ln w="6350">
            <a:solidFill>
              <a:srgbClr val="CCCCCC"/>
            </a:solidFill>
            <a:prstDash val="solid"/>
          </a:ln>
        </p:spPr>
        <p:txBody>
          <a:bodyPr/>
          <a:lstStyle/>
          <a:p>
            <a:endParaRPr lang="en-US"/>
          </a:p>
        </p:txBody>
      </p:sp>
      <p:sp>
        <p:nvSpPr>
          <p:cNvPr id="29" name="Text 27"/>
          <p:cNvSpPr/>
          <p:nvPr/>
        </p:nvSpPr>
        <p:spPr>
          <a:xfrm>
            <a:off x="4663440" y="3273552"/>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Rhyme Scheme:</a:t>
            </a:r>
            <a:endParaRPr lang="en-US" sz="1200" dirty="0"/>
          </a:p>
        </p:txBody>
      </p:sp>
      <p:sp>
        <p:nvSpPr>
          <p:cNvPr id="30" name="Text 28"/>
          <p:cNvSpPr/>
          <p:nvPr/>
        </p:nvSpPr>
        <p:spPr>
          <a:xfrm>
            <a:off x="6035040" y="3273552"/>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ABBAABBA CDECDE</a:t>
            </a:r>
            <a:endParaRPr lang="en-US" sz="1200" dirty="0"/>
          </a:p>
        </p:txBody>
      </p:sp>
      <p:sp>
        <p:nvSpPr>
          <p:cNvPr id="31" name="Shape 29"/>
          <p:cNvSpPr/>
          <p:nvPr/>
        </p:nvSpPr>
        <p:spPr>
          <a:xfrm>
            <a:off x="4572000" y="3685032"/>
            <a:ext cx="4114800" cy="438912"/>
          </a:xfrm>
          <a:prstGeom prst="rect">
            <a:avLst/>
          </a:prstGeom>
          <a:solidFill>
            <a:srgbClr val="FFFFFF"/>
          </a:solidFill>
          <a:ln w="6350">
            <a:solidFill>
              <a:srgbClr val="CCCCCC"/>
            </a:solidFill>
            <a:prstDash val="solid"/>
          </a:ln>
        </p:spPr>
        <p:txBody>
          <a:bodyPr/>
          <a:lstStyle/>
          <a:p>
            <a:endParaRPr lang="en-US"/>
          </a:p>
        </p:txBody>
      </p:sp>
      <p:sp>
        <p:nvSpPr>
          <p:cNvPr id="32" name="Text 30"/>
          <p:cNvSpPr/>
          <p:nvPr/>
        </p:nvSpPr>
        <p:spPr>
          <a:xfrm>
            <a:off x="4663440" y="3758184"/>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Meter:</a:t>
            </a:r>
            <a:endParaRPr lang="en-US" sz="1200" dirty="0"/>
          </a:p>
        </p:txBody>
      </p:sp>
      <p:sp>
        <p:nvSpPr>
          <p:cNvPr id="33" name="Text 31"/>
          <p:cNvSpPr/>
          <p:nvPr/>
        </p:nvSpPr>
        <p:spPr>
          <a:xfrm>
            <a:off x="6035040" y="3758184"/>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Iambic Pentameter</a:t>
            </a:r>
            <a:endParaRPr lang="en-US" sz="1200" dirty="0"/>
          </a:p>
        </p:txBody>
      </p:sp>
      <p:sp>
        <p:nvSpPr>
          <p:cNvPr id="34" name="Shape 32"/>
          <p:cNvSpPr/>
          <p:nvPr/>
        </p:nvSpPr>
        <p:spPr>
          <a:xfrm>
            <a:off x="4572000" y="4169664"/>
            <a:ext cx="4114800" cy="438912"/>
          </a:xfrm>
          <a:prstGeom prst="rect">
            <a:avLst/>
          </a:prstGeom>
          <a:solidFill>
            <a:srgbClr val="F5EAEA"/>
          </a:solidFill>
          <a:ln w="6350">
            <a:solidFill>
              <a:srgbClr val="CCCCCC"/>
            </a:solidFill>
            <a:prstDash val="solid"/>
          </a:ln>
        </p:spPr>
        <p:txBody>
          <a:bodyPr/>
          <a:lstStyle/>
          <a:p>
            <a:endParaRPr lang="en-US"/>
          </a:p>
        </p:txBody>
      </p:sp>
      <p:sp>
        <p:nvSpPr>
          <p:cNvPr id="35" name="Text 33"/>
          <p:cNvSpPr/>
          <p:nvPr/>
        </p:nvSpPr>
        <p:spPr>
          <a:xfrm>
            <a:off x="4663440" y="4242816"/>
            <a:ext cx="1371600" cy="292608"/>
          </a:xfrm>
          <a:prstGeom prst="rect">
            <a:avLst/>
          </a:prstGeom>
          <a:noFill/>
          <a:ln/>
        </p:spPr>
        <p:txBody>
          <a:bodyPr wrap="square" rtlCol="0" anchor="ctr"/>
          <a:lstStyle/>
          <a:p>
            <a:pPr marL="0" indent="0">
              <a:buNone/>
            </a:pPr>
            <a:r>
              <a:rPr lang="en-US" sz="1200" b="1" dirty="0">
                <a:solidFill>
                  <a:srgbClr val="8B1A1A"/>
                </a:solidFill>
                <a:latin typeface="Arial" pitchFamily="34" charset="0"/>
                <a:ea typeface="Arial" pitchFamily="34" charset="-122"/>
                <a:cs typeface="Arial" pitchFamily="34" charset="-120"/>
              </a:rPr>
              <a:t>Language:</a:t>
            </a:r>
            <a:endParaRPr lang="en-US" sz="1200" dirty="0"/>
          </a:p>
        </p:txBody>
      </p:sp>
      <p:sp>
        <p:nvSpPr>
          <p:cNvPr id="36" name="Text 34"/>
          <p:cNvSpPr/>
          <p:nvPr/>
        </p:nvSpPr>
        <p:spPr>
          <a:xfrm>
            <a:off x="6035040" y="4242816"/>
            <a:ext cx="2560320" cy="29260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Simple but emotionally powerful</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5: The Octave – First 8 Lines (The Problem)</a:t>
            </a:r>
            <a:endParaRPr lang="en-US" sz="2200" dirty="0"/>
          </a:p>
        </p:txBody>
      </p:sp>
      <p:sp>
        <p:nvSpPr>
          <p:cNvPr id="5" name="Shape 3"/>
          <p:cNvSpPr/>
          <p:nvPr/>
        </p:nvSpPr>
        <p:spPr>
          <a:xfrm>
            <a:off x="320040" y="749808"/>
            <a:ext cx="4114800" cy="3474720"/>
          </a:xfrm>
          <a:prstGeom prst="rect">
            <a:avLst/>
          </a:prstGeom>
          <a:solidFill>
            <a:srgbClr val="FDF5F5"/>
          </a:solidFill>
          <a:ln w="12700">
            <a:solidFill>
              <a:srgbClr val="E0BBBB"/>
            </a:solidFill>
            <a:prstDash val="solid"/>
          </a:ln>
        </p:spPr>
        <p:txBody>
          <a:bodyPr/>
          <a:lstStyle/>
          <a:p>
            <a:endParaRPr lang="en-US"/>
          </a:p>
        </p:txBody>
      </p:sp>
      <p:sp>
        <p:nvSpPr>
          <p:cNvPr id="6" name="Shape 4"/>
          <p:cNvSpPr/>
          <p:nvPr/>
        </p:nvSpPr>
        <p:spPr>
          <a:xfrm>
            <a:off x="320040" y="749808"/>
            <a:ext cx="73152" cy="3474720"/>
          </a:xfrm>
          <a:prstGeom prst="rect">
            <a:avLst/>
          </a:prstGeom>
          <a:solidFill>
            <a:srgbClr val="8B1A1A"/>
          </a:solidFill>
          <a:ln w="12700">
            <a:solidFill>
              <a:srgbClr val="8B1A1A"/>
            </a:solidFill>
            <a:prstDash val="solid"/>
          </a:ln>
        </p:spPr>
        <p:txBody>
          <a:bodyPr/>
          <a:lstStyle/>
          <a:p>
            <a:endParaRPr lang="en-US"/>
          </a:p>
        </p:txBody>
      </p:sp>
      <p:sp>
        <p:nvSpPr>
          <p:cNvPr id="7" name="Text 5"/>
          <p:cNvSpPr/>
          <p:nvPr/>
        </p:nvSpPr>
        <p:spPr>
          <a:xfrm>
            <a:off x="502920" y="822960"/>
            <a:ext cx="3749040" cy="320040"/>
          </a:xfrm>
          <a:prstGeom prst="rect">
            <a:avLst/>
          </a:prstGeom>
          <a:noFill/>
          <a:ln/>
        </p:spPr>
        <p:txBody>
          <a:bodyPr wrap="square" rtlCol="0" anchor="ctr"/>
          <a:lstStyle/>
          <a:p>
            <a:pPr marL="0" indent="0">
              <a:buNone/>
            </a:pPr>
            <a:r>
              <a:rPr lang="en-US" sz="1400" b="1" i="1" dirty="0">
                <a:solidFill>
                  <a:srgbClr val="8B1A1A"/>
                </a:solidFill>
                <a:latin typeface="Times New Roman" pitchFamily="34" charset="0"/>
                <a:ea typeface="Times New Roman" pitchFamily="34" charset="-122"/>
                <a:cs typeface="Times New Roman" pitchFamily="34" charset="-120"/>
              </a:rPr>
              <a:t>The Octave (Lines 1–8):</a:t>
            </a:r>
            <a:endParaRPr lang="en-US" sz="1400" dirty="0"/>
          </a:p>
        </p:txBody>
      </p:sp>
      <p:sp>
        <p:nvSpPr>
          <p:cNvPr id="8" name="Text 6"/>
          <p:cNvSpPr/>
          <p:nvPr/>
        </p:nvSpPr>
        <p:spPr>
          <a:xfrm>
            <a:off x="502920" y="1216152"/>
            <a:ext cx="3749040" cy="2880360"/>
          </a:xfrm>
          <a:prstGeom prst="rect">
            <a:avLst/>
          </a:prstGeom>
          <a:noFill/>
          <a:ln/>
        </p:spPr>
        <p:txBody>
          <a:bodyPr wrap="square" rtlCol="0" anchor="t"/>
          <a:lstStyle/>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Oh, oh, you will be sorry for that word!</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Give back my book and take my kiss instead.</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Was it my enemy or my friend I heard,</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'What a big book for such a little head!'</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Come, I will show you my newest hat,</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And you may watch me purse my mouth and prink!</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Oh, I shall love you still, and all of that.</a:t>
            </a:r>
            <a:endParaRPr lang="en-US" sz="1300" dirty="0"/>
          </a:p>
          <a:p>
            <a:pPr marL="0" indent="0">
              <a:lnSpc>
                <a:spcPct val="135000"/>
              </a:lnSpc>
              <a:buNone/>
            </a:pPr>
            <a:r>
              <a:rPr lang="en-US" sz="1300" i="1" dirty="0">
                <a:solidFill>
                  <a:srgbClr val="1A1A1A"/>
                </a:solidFill>
                <a:latin typeface="Times New Roman" pitchFamily="34" charset="0"/>
                <a:ea typeface="Times New Roman" pitchFamily="34" charset="-122"/>
                <a:cs typeface="Times New Roman" pitchFamily="34" charset="-120"/>
              </a:rPr>
              <a:t>I never again shall tell you what I think.</a:t>
            </a:r>
            <a:endParaRPr lang="en-US" sz="1300" dirty="0"/>
          </a:p>
        </p:txBody>
      </p:sp>
      <p:sp>
        <p:nvSpPr>
          <p:cNvPr id="9" name="Shape 7"/>
          <p:cNvSpPr/>
          <p:nvPr/>
        </p:nvSpPr>
        <p:spPr>
          <a:xfrm>
            <a:off x="4617720" y="749808"/>
            <a:ext cx="4206240" cy="3474720"/>
          </a:xfrm>
          <a:prstGeom prst="rect">
            <a:avLst/>
          </a:prstGeom>
          <a:solidFill>
            <a:srgbClr val="FAFAFA"/>
          </a:solidFill>
          <a:ln w="12700">
            <a:solidFill>
              <a:srgbClr val="CCCCCC"/>
            </a:solidFill>
            <a:prstDash val="solid"/>
          </a:ln>
        </p:spPr>
        <p:txBody>
          <a:bodyPr/>
          <a:lstStyle/>
          <a:p>
            <a:endParaRPr lang="en-US"/>
          </a:p>
        </p:txBody>
      </p:sp>
      <p:sp>
        <p:nvSpPr>
          <p:cNvPr id="10" name="Text 8"/>
          <p:cNvSpPr/>
          <p:nvPr/>
        </p:nvSpPr>
        <p:spPr>
          <a:xfrm>
            <a:off x="4754880" y="822960"/>
            <a:ext cx="3931920" cy="320040"/>
          </a:xfrm>
          <a:prstGeom prst="rect">
            <a:avLst/>
          </a:prstGeom>
          <a:noFill/>
          <a:ln/>
        </p:spPr>
        <p:txBody>
          <a:bodyPr wrap="square" rtlCol="0" anchor="ctr"/>
          <a:lstStyle/>
          <a:p>
            <a:pPr marL="0" indent="0">
              <a:buNone/>
            </a:pPr>
            <a:r>
              <a:rPr lang="en-US" sz="1400" b="1" dirty="0">
                <a:solidFill>
                  <a:srgbClr val="8B1A1A"/>
                </a:solidFill>
                <a:latin typeface="Times New Roman" pitchFamily="34" charset="0"/>
                <a:ea typeface="Times New Roman" pitchFamily="34" charset="-122"/>
                <a:cs typeface="Times New Roman" pitchFamily="34" charset="-120"/>
              </a:rPr>
              <a:t>Analysis of the Octave:</a:t>
            </a:r>
            <a:endParaRPr lang="en-US" sz="1400" dirty="0"/>
          </a:p>
        </p:txBody>
      </p:sp>
      <p:sp>
        <p:nvSpPr>
          <p:cNvPr id="11" name="Shape 9"/>
          <p:cNvSpPr/>
          <p:nvPr/>
        </p:nvSpPr>
        <p:spPr>
          <a:xfrm>
            <a:off x="4663440" y="1234440"/>
            <a:ext cx="64008" cy="566928"/>
          </a:xfrm>
          <a:prstGeom prst="rect">
            <a:avLst/>
          </a:prstGeom>
          <a:solidFill>
            <a:srgbClr val="C0392B"/>
          </a:solidFill>
          <a:ln w="12700">
            <a:solidFill>
              <a:srgbClr val="C0392B"/>
            </a:solidFill>
            <a:prstDash val="solid"/>
          </a:ln>
        </p:spPr>
        <p:txBody>
          <a:bodyPr/>
          <a:lstStyle/>
          <a:p>
            <a:endParaRPr lang="en-US"/>
          </a:p>
        </p:txBody>
      </p:sp>
      <p:sp>
        <p:nvSpPr>
          <p:cNvPr id="12" name="Text 10"/>
          <p:cNvSpPr/>
          <p:nvPr/>
        </p:nvSpPr>
        <p:spPr>
          <a:xfrm>
            <a:off x="4818888" y="1261872"/>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The Insult</a:t>
            </a:r>
            <a:endParaRPr lang="en-US" sz="1300" dirty="0"/>
          </a:p>
        </p:txBody>
      </p:sp>
      <p:sp>
        <p:nvSpPr>
          <p:cNvPr id="13" name="Text 11"/>
          <p:cNvSpPr/>
          <p:nvPr/>
        </p:nvSpPr>
        <p:spPr>
          <a:xfrm>
            <a:off x="4818888" y="1536192"/>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The man says: "What a big book for such a little head!" — He mocks her for reading.</a:t>
            </a:r>
            <a:endParaRPr lang="en-US" sz="1200" dirty="0"/>
          </a:p>
        </p:txBody>
      </p:sp>
      <p:sp>
        <p:nvSpPr>
          <p:cNvPr id="14" name="Shape 12"/>
          <p:cNvSpPr/>
          <p:nvPr/>
        </p:nvSpPr>
        <p:spPr>
          <a:xfrm>
            <a:off x="4663440" y="1984248"/>
            <a:ext cx="64008" cy="566928"/>
          </a:xfrm>
          <a:prstGeom prst="rect">
            <a:avLst/>
          </a:prstGeom>
          <a:solidFill>
            <a:srgbClr val="C0392B"/>
          </a:solidFill>
          <a:ln w="12700">
            <a:solidFill>
              <a:srgbClr val="C0392B"/>
            </a:solidFill>
            <a:prstDash val="solid"/>
          </a:ln>
        </p:spPr>
        <p:txBody>
          <a:bodyPr/>
          <a:lstStyle/>
          <a:p>
            <a:endParaRPr lang="en-US"/>
          </a:p>
        </p:txBody>
      </p:sp>
      <p:sp>
        <p:nvSpPr>
          <p:cNvPr id="15" name="Text 13"/>
          <p:cNvSpPr/>
          <p:nvPr/>
        </p:nvSpPr>
        <p:spPr>
          <a:xfrm>
            <a:off x="4818888" y="2011680"/>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Her Response</a:t>
            </a:r>
            <a:endParaRPr lang="en-US" sz="1300" dirty="0"/>
          </a:p>
        </p:txBody>
      </p:sp>
      <p:sp>
        <p:nvSpPr>
          <p:cNvPr id="16" name="Text 14"/>
          <p:cNvSpPr/>
          <p:nvPr/>
        </p:nvSpPr>
        <p:spPr>
          <a:xfrm>
            <a:off x="4818888" y="2286000"/>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She says "Give back my book and take my kiss" — she will pretend to be a simple, loving wife.</a:t>
            </a:r>
            <a:endParaRPr lang="en-US" sz="1200" dirty="0"/>
          </a:p>
        </p:txBody>
      </p:sp>
      <p:sp>
        <p:nvSpPr>
          <p:cNvPr id="17" name="Shape 15"/>
          <p:cNvSpPr/>
          <p:nvPr/>
        </p:nvSpPr>
        <p:spPr>
          <a:xfrm>
            <a:off x="4663440" y="2734056"/>
            <a:ext cx="64008" cy="566928"/>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4818888" y="2761488"/>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The Anger</a:t>
            </a:r>
            <a:endParaRPr lang="en-US" sz="1300" dirty="0"/>
          </a:p>
        </p:txBody>
      </p:sp>
      <p:sp>
        <p:nvSpPr>
          <p:cNvPr id="19" name="Text 17"/>
          <p:cNvSpPr/>
          <p:nvPr/>
        </p:nvSpPr>
        <p:spPr>
          <a:xfrm>
            <a:off x="4818888" y="3035808"/>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"I never again shall tell you what I think" — she will hide her intelligence from now on.</a:t>
            </a:r>
            <a:endParaRPr lang="en-US" sz="1200" dirty="0"/>
          </a:p>
        </p:txBody>
      </p:sp>
      <p:sp>
        <p:nvSpPr>
          <p:cNvPr id="20" name="Shape 18"/>
          <p:cNvSpPr/>
          <p:nvPr/>
        </p:nvSpPr>
        <p:spPr>
          <a:xfrm>
            <a:off x="4663440" y="3483864"/>
            <a:ext cx="64008" cy="566928"/>
          </a:xfrm>
          <a:prstGeom prst="rect">
            <a:avLst/>
          </a:prstGeom>
          <a:solidFill>
            <a:srgbClr val="C0392B"/>
          </a:solidFill>
          <a:ln w="12700">
            <a:solidFill>
              <a:srgbClr val="C0392B"/>
            </a:solidFill>
            <a:prstDash val="solid"/>
          </a:ln>
        </p:spPr>
        <p:txBody>
          <a:bodyPr/>
          <a:lstStyle/>
          <a:p>
            <a:endParaRPr lang="en-US"/>
          </a:p>
        </p:txBody>
      </p:sp>
      <p:sp>
        <p:nvSpPr>
          <p:cNvPr id="21" name="Text 19"/>
          <p:cNvSpPr/>
          <p:nvPr/>
        </p:nvSpPr>
        <p:spPr>
          <a:xfrm>
            <a:off x="4818888" y="3511296"/>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The Decision</a:t>
            </a:r>
            <a:endParaRPr lang="en-US" sz="1300" dirty="0"/>
          </a:p>
        </p:txBody>
      </p:sp>
      <p:sp>
        <p:nvSpPr>
          <p:cNvPr id="22" name="Text 20"/>
          <p:cNvSpPr/>
          <p:nvPr/>
        </p:nvSpPr>
        <p:spPr>
          <a:xfrm>
            <a:off x="4818888" y="378561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She will pretend, perform, and wear a mask — but inside she is furious and planning.</a:t>
            </a:r>
            <a:endParaRPr lang="en-US" sz="1200" dirty="0"/>
          </a:p>
        </p:txBody>
      </p:sp>
      <p:sp>
        <p:nvSpPr>
          <p:cNvPr id="23" name="Shape 21"/>
          <p:cNvSpPr/>
          <p:nvPr/>
        </p:nvSpPr>
        <p:spPr>
          <a:xfrm>
            <a:off x="320040" y="4315968"/>
            <a:ext cx="8503920" cy="566928"/>
          </a:xfrm>
          <a:prstGeom prst="rect">
            <a:avLst/>
          </a:prstGeom>
          <a:solidFill>
            <a:srgbClr val="8B1A1A"/>
          </a:solidFill>
          <a:ln w="12700">
            <a:solidFill>
              <a:srgbClr val="8B1A1A"/>
            </a:solidFill>
            <a:prstDash val="solid"/>
          </a:ln>
        </p:spPr>
        <p:txBody>
          <a:bodyPr/>
          <a:lstStyle/>
          <a:p>
            <a:endParaRPr lang="en-US"/>
          </a:p>
        </p:txBody>
      </p:sp>
      <p:sp>
        <p:nvSpPr>
          <p:cNvPr id="24" name="Text 22"/>
          <p:cNvSpPr/>
          <p:nvPr/>
        </p:nvSpPr>
        <p:spPr>
          <a:xfrm>
            <a:off x="457200" y="4389120"/>
            <a:ext cx="8321040" cy="411480"/>
          </a:xfrm>
          <a:prstGeom prst="rect">
            <a:avLst/>
          </a:prstGeom>
          <a:noFill/>
          <a:ln/>
        </p:spPr>
        <p:txBody>
          <a:bodyPr wrap="square" rtlCol="0" anchor="ctr"/>
          <a:lstStyle/>
          <a:p>
            <a:pPr marL="0" indent="0" algn="ctr">
              <a:buNone/>
            </a:pPr>
            <a:r>
              <a:rPr lang="en-US" sz="1400" b="1" dirty="0">
                <a:solidFill>
                  <a:srgbClr val="FFFFFF"/>
                </a:solidFill>
                <a:latin typeface="Times New Roman" pitchFamily="34" charset="0"/>
                <a:ea typeface="Times New Roman" pitchFamily="34" charset="-122"/>
                <a:cs typeface="Times New Roman" pitchFamily="34" charset="-120"/>
              </a:rPr>
              <a:t>Key Point: The octave shows her HURT, ANGER, and the DECISION to hide her true self.</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6: The Sestet – Last 6 Lines (The Resolution)</a:t>
            </a:r>
            <a:endParaRPr lang="en-US" sz="2200" dirty="0"/>
          </a:p>
        </p:txBody>
      </p:sp>
      <p:sp>
        <p:nvSpPr>
          <p:cNvPr id="5" name="Shape 3"/>
          <p:cNvSpPr/>
          <p:nvPr/>
        </p:nvSpPr>
        <p:spPr>
          <a:xfrm>
            <a:off x="320040" y="749808"/>
            <a:ext cx="4114800" cy="2743200"/>
          </a:xfrm>
          <a:prstGeom prst="rect">
            <a:avLst/>
          </a:prstGeom>
          <a:solidFill>
            <a:srgbClr val="F0EBF8"/>
          </a:solidFill>
          <a:ln w="12700">
            <a:solidFill>
              <a:srgbClr val="C8A8E0"/>
            </a:solidFill>
            <a:prstDash val="solid"/>
          </a:ln>
        </p:spPr>
        <p:txBody>
          <a:bodyPr/>
          <a:lstStyle/>
          <a:p>
            <a:endParaRPr lang="en-US"/>
          </a:p>
        </p:txBody>
      </p:sp>
      <p:sp>
        <p:nvSpPr>
          <p:cNvPr id="6" name="Shape 4"/>
          <p:cNvSpPr/>
          <p:nvPr/>
        </p:nvSpPr>
        <p:spPr>
          <a:xfrm>
            <a:off x="320040" y="749808"/>
            <a:ext cx="73152" cy="2743200"/>
          </a:xfrm>
          <a:prstGeom prst="rect">
            <a:avLst/>
          </a:prstGeom>
          <a:solidFill>
            <a:srgbClr val="5B2D8E"/>
          </a:solidFill>
          <a:ln w="12700">
            <a:solidFill>
              <a:srgbClr val="5B2D8E"/>
            </a:solidFill>
            <a:prstDash val="solid"/>
          </a:ln>
        </p:spPr>
        <p:txBody>
          <a:bodyPr/>
          <a:lstStyle/>
          <a:p>
            <a:endParaRPr lang="en-US"/>
          </a:p>
        </p:txBody>
      </p:sp>
      <p:sp>
        <p:nvSpPr>
          <p:cNvPr id="7" name="Text 5"/>
          <p:cNvSpPr/>
          <p:nvPr/>
        </p:nvSpPr>
        <p:spPr>
          <a:xfrm>
            <a:off x="502920" y="822960"/>
            <a:ext cx="3749040" cy="320040"/>
          </a:xfrm>
          <a:prstGeom prst="rect">
            <a:avLst/>
          </a:prstGeom>
          <a:noFill/>
          <a:ln/>
        </p:spPr>
        <p:txBody>
          <a:bodyPr wrap="square" rtlCol="0" anchor="ctr"/>
          <a:lstStyle/>
          <a:p>
            <a:pPr marL="0" indent="0">
              <a:buNone/>
            </a:pPr>
            <a:r>
              <a:rPr lang="en-US" sz="1400" b="1" i="1" dirty="0">
                <a:solidFill>
                  <a:srgbClr val="5B2D8E"/>
                </a:solidFill>
                <a:latin typeface="Times New Roman" pitchFamily="34" charset="0"/>
                <a:ea typeface="Times New Roman" pitchFamily="34" charset="-122"/>
                <a:cs typeface="Times New Roman" pitchFamily="34" charset="-120"/>
              </a:rPr>
              <a:t>The Sestet (Lines 9–14):</a:t>
            </a:r>
            <a:endParaRPr lang="en-US" sz="1400" dirty="0"/>
          </a:p>
        </p:txBody>
      </p:sp>
      <p:sp>
        <p:nvSpPr>
          <p:cNvPr id="8" name="Text 6"/>
          <p:cNvSpPr/>
          <p:nvPr/>
        </p:nvSpPr>
        <p:spPr>
          <a:xfrm>
            <a:off x="502920" y="1170432"/>
            <a:ext cx="3749040" cy="2194560"/>
          </a:xfrm>
          <a:prstGeom prst="rect">
            <a:avLst/>
          </a:prstGeom>
          <a:noFill/>
          <a:ln/>
        </p:spPr>
        <p:txBody>
          <a:bodyPr wrap="square" rtlCol="0" anchor="t"/>
          <a:lstStyle/>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I shall be sweet and crafty, soft and sly;</a:t>
            </a:r>
            <a:endParaRPr lang="en-US" sz="1300" dirty="0"/>
          </a:p>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You will not catch me reading any more:</a:t>
            </a:r>
            <a:endParaRPr lang="en-US" sz="1300" dirty="0"/>
          </a:p>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I shall be called a wife to pattern by;</a:t>
            </a:r>
            <a:endParaRPr lang="en-US" sz="1300" dirty="0"/>
          </a:p>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And some day when you knock and push the door,</a:t>
            </a:r>
            <a:endParaRPr lang="en-US" sz="1300" dirty="0"/>
          </a:p>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And some day, not too bright and not too stormy,</a:t>
            </a:r>
            <a:endParaRPr lang="en-US" sz="1300" dirty="0"/>
          </a:p>
          <a:p>
            <a:pPr marL="0" indent="0">
              <a:lnSpc>
                <a:spcPct val="140000"/>
              </a:lnSpc>
              <a:buNone/>
            </a:pPr>
            <a:r>
              <a:rPr lang="en-US" sz="1300" i="1" dirty="0">
                <a:solidFill>
                  <a:srgbClr val="1A1A1A"/>
                </a:solidFill>
                <a:latin typeface="Times New Roman" pitchFamily="34" charset="0"/>
                <a:ea typeface="Times New Roman" pitchFamily="34" charset="-122"/>
                <a:cs typeface="Times New Roman" pitchFamily="34" charset="-120"/>
              </a:rPr>
              <a:t>I shall be gone, and you may whistle for me.</a:t>
            </a:r>
            <a:endParaRPr lang="en-US" sz="1300" dirty="0"/>
          </a:p>
        </p:txBody>
      </p:sp>
      <p:sp>
        <p:nvSpPr>
          <p:cNvPr id="9" name="Shape 7"/>
          <p:cNvSpPr/>
          <p:nvPr/>
        </p:nvSpPr>
        <p:spPr>
          <a:xfrm>
            <a:off x="4617720" y="749808"/>
            <a:ext cx="4206240" cy="2743200"/>
          </a:xfrm>
          <a:prstGeom prst="rect">
            <a:avLst/>
          </a:prstGeom>
          <a:solidFill>
            <a:srgbClr val="FAFAFA"/>
          </a:solidFill>
          <a:ln w="12700">
            <a:solidFill>
              <a:srgbClr val="CCCCCC"/>
            </a:solidFill>
            <a:prstDash val="solid"/>
          </a:ln>
        </p:spPr>
        <p:txBody>
          <a:bodyPr/>
          <a:lstStyle/>
          <a:p>
            <a:endParaRPr lang="en-US"/>
          </a:p>
        </p:txBody>
      </p:sp>
      <p:sp>
        <p:nvSpPr>
          <p:cNvPr id="10" name="Text 8"/>
          <p:cNvSpPr/>
          <p:nvPr/>
        </p:nvSpPr>
        <p:spPr>
          <a:xfrm>
            <a:off x="4754880" y="822960"/>
            <a:ext cx="3931920" cy="320040"/>
          </a:xfrm>
          <a:prstGeom prst="rect">
            <a:avLst/>
          </a:prstGeom>
          <a:noFill/>
          <a:ln/>
        </p:spPr>
        <p:txBody>
          <a:bodyPr wrap="square" rtlCol="0" anchor="ctr"/>
          <a:lstStyle/>
          <a:p>
            <a:pPr marL="0" indent="0">
              <a:buNone/>
            </a:pPr>
            <a:r>
              <a:rPr lang="en-US" sz="1400" b="1" dirty="0">
                <a:solidFill>
                  <a:srgbClr val="8B1A1A"/>
                </a:solidFill>
                <a:latin typeface="Times New Roman" pitchFamily="34" charset="0"/>
                <a:ea typeface="Times New Roman" pitchFamily="34" charset="-122"/>
                <a:cs typeface="Times New Roman" pitchFamily="34" charset="-120"/>
              </a:rPr>
              <a:t>What happens in the Sestet?</a:t>
            </a:r>
            <a:endParaRPr lang="en-US" sz="1400" dirty="0"/>
          </a:p>
        </p:txBody>
      </p:sp>
      <p:sp>
        <p:nvSpPr>
          <p:cNvPr id="11" name="Shape 9"/>
          <p:cNvSpPr/>
          <p:nvPr/>
        </p:nvSpPr>
        <p:spPr>
          <a:xfrm>
            <a:off x="4663440" y="1234440"/>
            <a:ext cx="4114800" cy="640080"/>
          </a:xfrm>
          <a:prstGeom prst="rect">
            <a:avLst/>
          </a:prstGeom>
          <a:solidFill>
            <a:srgbClr val="F5EAFF"/>
          </a:solidFill>
          <a:ln w="6350">
            <a:solidFill>
              <a:srgbClr val="D8C0F0"/>
            </a:solidFill>
            <a:prstDash val="solid"/>
          </a:ln>
        </p:spPr>
        <p:txBody>
          <a:bodyPr/>
          <a:lstStyle/>
          <a:p>
            <a:endParaRPr lang="en-US"/>
          </a:p>
        </p:txBody>
      </p:sp>
      <p:sp>
        <p:nvSpPr>
          <p:cNvPr id="12" name="Text 10"/>
          <p:cNvSpPr/>
          <p:nvPr/>
        </p:nvSpPr>
        <p:spPr>
          <a:xfrm>
            <a:off x="4754880" y="1271016"/>
            <a:ext cx="3931920" cy="256032"/>
          </a:xfrm>
          <a:prstGeom prst="rect">
            <a:avLst/>
          </a:prstGeom>
          <a:noFill/>
          <a:ln/>
        </p:spPr>
        <p:txBody>
          <a:bodyPr wrap="square" rtlCol="0" anchor="ctr"/>
          <a:lstStyle/>
          <a:p>
            <a:pPr marL="0" indent="0">
              <a:buNone/>
            </a:pPr>
            <a:r>
              <a:rPr lang="en-US" sz="1200" b="1" i="1" dirty="0">
                <a:solidFill>
                  <a:srgbClr val="5B2D8E"/>
                </a:solidFill>
                <a:latin typeface="Times New Roman" pitchFamily="34" charset="0"/>
                <a:ea typeface="Times New Roman" pitchFamily="34" charset="-122"/>
                <a:cs typeface="Times New Roman" pitchFamily="34" charset="-120"/>
              </a:rPr>
              <a:t>"Sweet and crafty, soft and sly"</a:t>
            </a:r>
            <a:endParaRPr lang="en-US" sz="1200" dirty="0"/>
          </a:p>
        </p:txBody>
      </p:sp>
      <p:sp>
        <p:nvSpPr>
          <p:cNvPr id="13" name="Text 11"/>
          <p:cNvSpPr/>
          <p:nvPr/>
        </p:nvSpPr>
        <p:spPr>
          <a:xfrm>
            <a:off x="4754880" y="1554480"/>
            <a:ext cx="393192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She will act sweet but secretly plan to leave.</a:t>
            </a:r>
            <a:endParaRPr lang="en-US" sz="1200" dirty="0"/>
          </a:p>
        </p:txBody>
      </p:sp>
      <p:sp>
        <p:nvSpPr>
          <p:cNvPr id="14" name="Shape 12"/>
          <p:cNvSpPr/>
          <p:nvPr/>
        </p:nvSpPr>
        <p:spPr>
          <a:xfrm>
            <a:off x="4663440" y="1947672"/>
            <a:ext cx="4114800" cy="640080"/>
          </a:xfrm>
          <a:prstGeom prst="rect">
            <a:avLst/>
          </a:prstGeom>
          <a:solidFill>
            <a:srgbClr val="FAF0FF"/>
          </a:solidFill>
          <a:ln w="6350">
            <a:solidFill>
              <a:srgbClr val="D8C0F0"/>
            </a:solidFill>
            <a:prstDash val="solid"/>
          </a:ln>
        </p:spPr>
        <p:txBody>
          <a:bodyPr/>
          <a:lstStyle/>
          <a:p>
            <a:endParaRPr lang="en-US"/>
          </a:p>
        </p:txBody>
      </p:sp>
      <p:sp>
        <p:nvSpPr>
          <p:cNvPr id="15" name="Text 13"/>
          <p:cNvSpPr/>
          <p:nvPr/>
        </p:nvSpPr>
        <p:spPr>
          <a:xfrm>
            <a:off x="4754880" y="1984248"/>
            <a:ext cx="3931920" cy="256032"/>
          </a:xfrm>
          <a:prstGeom prst="rect">
            <a:avLst/>
          </a:prstGeom>
          <a:noFill/>
          <a:ln/>
        </p:spPr>
        <p:txBody>
          <a:bodyPr wrap="square" rtlCol="0" anchor="ctr"/>
          <a:lstStyle/>
          <a:p>
            <a:pPr marL="0" indent="0">
              <a:buNone/>
            </a:pPr>
            <a:r>
              <a:rPr lang="en-US" sz="1200" b="1" i="1" dirty="0">
                <a:solidFill>
                  <a:srgbClr val="5B2D8E"/>
                </a:solidFill>
                <a:latin typeface="Times New Roman" pitchFamily="34" charset="0"/>
                <a:ea typeface="Times New Roman" pitchFamily="34" charset="-122"/>
                <a:cs typeface="Times New Roman" pitchFamily="34" charset="-120"/>
              </a:rPr>
              <a:t>"A wife to pattern by"</a:t>
            </a:r>
            <a:endParaRPr lang="en-US" sz="1200" dirty="0"/>
          </a:p>
        </p:txBody>
      </p:sp>
      <p:sp>
        <p:nvSpPr>
          <p:cNvPr id="16" name="Text 14"/>
          <p:cNvSpPr/>
          <p:nvPr/>
        </p:nvSpPr>
        <p:spPr>
          <a:xfrm>
            <a:off x="4754880" y="2267712"/>
            <a:ext cx="393192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She will be the perfect example of a traditional wife — but it is all an act.</a:t>
            </a:r>
            <a:endParaRPr lang="en-US" sz="1200" dirty="0"/>
          </a:p>
        </p:txBody>
      </p:sp>
      <p:sp>
        <p:nvSpPr>
          <p:cNvPr id="17" name="Shape 15"/>
          <p:cNvSpPr/>
          <p:nvPr/>
        </p:nvSpPr>
        <p:spPr>
          <a:xfrm>
            <a:off x="4663440" y="2660904"/>
            <a:ext cx="4114800" cy="640080"/>
          </a:xfrm>
          <a:prstGeom prst="rect">
            <a:avLst/>
          </a:prstGeom>
          <a:solidFill>
            <a:srgbClr val="F5EAFF"/>
          </a:solidFill>
          <a:ln w="6350">
            <a:solidFill>
              <a:srgbClr val="D8C0F0"/>
            </a:solidFill>
            <a:prstDash val="solid"/>
          </a:ln>
        </p:spPr>
        <p:txBody>
          <a:bodyPr/>
          <a:lstStyle/>
          <a:p>
            <a:endParaRPr lang="en-US"/>
          </a:p>
        </p:txBody>
      </p:sp>
      <p:sp>
        <p:nvSpPr>
          <p:cNvPr id="18" name="Text 16"/>
          <p:cNvSpPr/>
          <p:nvPr/>
        </p:nvSpPr>
        <p:spPr>
          <a:xfrm>
            <a:off x="4754880" y="2697480"/>
            <a:ext cx="3931920" cy="256032"/>
          </a:xfrm>
          <a:prstGeom prst="rect">
            <a:avLst/>
          </a:prstGeom>
          <a:noFill/>
          <a:ln/>
        </p:spPr>
        <p:txBody>
          <a:bodyPr wrap="square" rtlCol="0" anchor="ctr"/>
          <a:lstStyle/>
          <a:p>
            <a:pPr marL="0" indent="0">
              <a:buNone/>
            </a:pPr>
            <a:r>
              <a:rPr lang="en-US" sz="1200" b="1" i="1" dirty="0">
                <a:solidFill>
                  <a:srgbClr val="5B2D8E"/>
                </a:solidFill>
                <a:latin typeface="Times New Roman" pitchFamily="34" charset="0"/>
                <a:ea typeface="Times New Roman" pitchFamily="34" charset="-122"/>
                <a:cs typeface="Times New Roman" pitchFamily="34" charset="-120"/>
              </a:rPr>
              <a:t>"You may whistle for me"</a:t>
            </a:r>
            <a:endParaRPr lang="en-US" sz="1200" dirty="0"/>
          </a:p>
        </p:txBody>
      </p:sp>
      <p:sp>
        <p:nvSpPr>
          <p:cNvPr id="19" name="Text 17"/>
          <p:cNvSpPr/>
          <p:nvPr/>
        </p:nvSpPr>
        <p:spPr>
          <a:xfrm>
            <a:off x="4754880" y="2980944"/>
            <a:ext cx="3931920" cy="274320"/>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The most powerful line. One day she will simply be gone. He will call — but she will not answer.</a:t>
            </a:r>
            <a:endParaRPr lang="en-US" sz="1200" dirty="0"/>
          </a:p>
        </p:txBody>
      </p:sp>
      <p:sp>
        <p:nvSpPr>
          <p:cNvPr id="20" name="Shape 18"/>
          <p:cNvSpPr/>
          <p:nvPr/>
        </p:nvSpPr>
        <p:spPr>
          <a:xfrm>
            <a:off x="320040" y="3630168"/>
            <a:ext cx="8503920" cy="685800"/>
          </a:xfrm>
          <a:prstGeom prst="rect">
            <a:avLst/>
          </a:prstGeom>
          <a:solidFill>
            <a:srgbClr val="1A1A1A"/>
          </a:solidFill>
          <a:ln w="12700">
            <a:solidFill>
              <a:srgbClr val="1A1A1A"/>
            </a:solidFill>
            <a:prstDash val="solid"/>
          </a:ln>
        </p:spPr>
        <p:txBody>
          <a:bodyPr/>
          <a:lstStyle/>
          <a:p>
            <a:endParaRPr lang="en-US"/>
          </a:p>
        </p:txBody>
      </p:sp>
      <p:sp>
        <p:nvSpPr>
          <p:cNvPr id="21" name="Text 19"/>
          <p:cNvSpPr/>
          <p:nvPr/>
        </p:nvSpPr>
        <p:spPr>
          <a:xfrm>
            <a:off x="457200" y="3703320"/>
            <a:ext cx="8321040" cy="530352"/>
          </a:xfrm>
          <a:prstGeom prst="rect">
            <a:avLst/>
          </a:prstGeom>
          <a:noFill/>
          <a:ln/>
        </p:spPr>
        <p:txBody>
          <a:bodyPr wrap="square" rtlCol="0" anchor="ctr"/>
          <a:lstStyle/>
          <a:p>
            <a:pPr marL="0" indent="0" algn="ctr">
              <a:buNone/>
            </a:pPr>
            <a:r>
              <a:rPr lang="en-US" sz="1400" b="1" i="1" dirty="0">
                <a:solidFill>
                  <a:srgbClr val="FFFFFF"/>
                </a:solidFill>
                <a:latin typeface="Times New Roman" pitchFamily="34" charset="0"/>
                <a:ea typeface="Times New Roman" pitchFamily="34" charset="-122"/>
                <a:cs typeface="Times New Roman" pitchFamily="34" charset="-120"/>
              </a:rPr>
              <a:t>"I shall be gone, and you may whistle for me." — The most powerful line of the poem.</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8B1A1A"/>
          </a:solidFill>
          <a:ln w="12700">
            <a:solidFill>
              <a:srgbClr val="8B1A1A"/>
            </a:solidFill>
            <a:prstDash val="solid"/>
          </a:ln>
        </p:spPr>
        <p:txBody>
          <a:bodyPr/>
          <a:lstStyle/>
          <a:p>
            <a:endParaRPr lang="en-US"/>
          </a:p>
        </p:txBody>
      </p:sp>
      <p:sp>
        <p:nvSpPr>
          <p:cNvPr id="3" name="Shape 1"/>
          <p:cNvSpPr/>
          <p:nvPr/>
        </p:nvSpPr>
        <p:spPr>
          <a:xfrm>
            <a:off x="0" y="4974336"/>
            <a:ext cx="9144000" cy="16459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365760" y="228600"/>
            <a:ext cx="8412480" cy="411480"/>
          </a:xfrm>
          <a:prstGeom prst="rect">
            <a:avLst/>
          </a:prstGeom>
          <a:noFill/>
          <a:ln/>
        </p:spPr>
        <p:txBody>
          <a:bodyPr wrap="square" rtlCol="0" anchor="ctr"/>
          <a:lstStyle/>
          <a:p>
            <a:pPr marL="0" indent="0">
              <a:buNone/>
            </a:pPr>
            <a:r>
              <a:rPr lang="en-US" sz="2200" b="1" dirty="0">
                <a:solidFill>
                  <a:srgbClr val="8B1A1A"/>
                </a:solidFill>
                <a:latin typeface="Times New Roman" pitchFamily="34" charset="0"/>
                <a:ea typeface="Times New Roman" pitchFamily="34" charset="-122"/>
                <a:cs typeface="Times New Roman" pitchFamily="34" charset="-120"/>
              </a:rPr>
              <a:t>Slide 7: Structure &amp; Poetic Devices</a:t>
            </a:r>
            <a:endParaRPr lang="en-US" sz="2200" dirty="0"/>
          </a:p>
        </p:txBody>
      </p:sp>
      <p:sp>
        <p:nvSpPr>
          <p:cNvPr id="5" name="Shape 3"/>
          <p:cNvSpPr/>
          <p:nvPr/>
        </p:nvSpPr>
        <p:spPr>
          <a:xfrm>
            <a:off x="320040" y="749808"/>
            <a:ext cx="8503920" cy="822960"/>
          </a:xfrm>
          <a:prstGeom prst="rect">
            <a:avLst/>
          </a:prstGeom>
          <a:solidFill>
            <a:srgbClr val="FFF3CD"/>
          </a:solidFill>
          <a:ln w="19050">
            <a:solidFill>
              <a:srgbClr val="B7860B"/>
            </a:solidFill>
            <a:prstDash val="solid"/>
          </a:ln>
        </p:spPr>
        <p:txBody>
          <a:bodyPr/>
          <a:lstStyle/>
          <a:p>
            <a:endParaRPr lang="en-US"/>
          </a:p>
        </p:txBody>
      </p:sp>
      <p:sp>
        <p:nvSpPr>
          <p:cNvPr id="6" name="Text 4"/>
          <p:cNvSpPr/>
          <p:nvPr/>
        </p:nvSpPr>
        <p:spPr>
          <a:xfrm>
            <a:off x="502920" y="804672"/>
            <a:ext cx="8229600" cy="292608"/>
          </a:xfrm>
          <a:prstGeom prst="rect">
            <a:avLst/>
          </a:prstGeom>
          <a:noFill/>
          <a:ln/>
        </p:spPr>
        <p:txBody>
          <a:bodyPr wrap="square" rtlCol="0" anchor="ctr"/>
          <a:lstStyle/>
          <a:p>
            <a:pPr marL="0" indent="0">
              <a:buNone/>
            </a:pPr>
            <a:r>
              <a:rPr lang="en-US" sz="1300" b="1" dirty="0">
                <a:solidFill>
                  <a:srgbClr val="7D5A00"/>
                </a:solidFill>
                <a:latin typeface="Arial" pitchFamily="34" charset="0"/>
                <a:ea typeface="Arial" pitchFamily="34" charset="-122"/>
                <a:cs typeface="Arial" pitchFamily="34" charset="-120"/>
              </a:rPr>
              <a:t>🎓 Presentation Tip: Stress this contrast clearly in class —</a:t>
            </a:r>
            <a:endParaRPr lang="en-US" sz="1300" dirty="0"/>
          </a:p>
        </p:txBody>
      </p:sp>
      <p:sp>
        <p:nvSpPr>
          <p:cNvPr id="7" name="Text 5"/>
          <p:cNvSpPr/>
          <p:nvPr/>
        </p:nvSpPr>
        <p:spPr>
          <a:xfrm>
            <a:off x="502920" y="1078992"/>
            <a:ext cx="8229600" cy="384048"/>
          </a:xfrm>
          <a:prstGeom prst="rect">
            <a:avLst/>
          </a:prstGeom>
          <a:noFill/>
          <a:ln/>
        </p:spPr>
        <p:txBody>
          <a:bodyPr wrap="square" rtlCol="0" anchor="ctr"/>
          <a:lstStyle/>
          <a:p>
            <a:pPr marL="0" indent="0">
              <a:buNone/>
            </a:pPr>
            <a:r>
              <a:rPr lang="en-US" sz="1300" dirty="0">
                <a:solidFill>
                  <a:srgbClr val="1A1A1A"/>
                </a:solidFill>
                <a:latin typeface="Arial" pitchFamily="34" charset="0"/>
                <a:ea typeface="Arial" pitchFamily="34" charset="-122"/>
                <a:cs typeface="Arial" pitchFamily="34" charset="-120"/>
              </a:rPr>
              <a:t>The FORM is very regular (fixed rhyme, iambic meter) BUT the EMOTION is painful, broken, and chaotic. → Modernist poem wearing traditional clothing!</a:t>
            </a:r>
            <a:endParaRPr lang="en-US" sz="1300" dirty="0"/>
          </a:p>
        </p:txBody>
      </p:sp>
      <p:sp>
        <p:nvSpPr>
          <p:cNvPr id="8" name="Text 6"/>
          <p:cNvSpPr/>
          <p:nvPr/>
        </p:nvSpPr>
        <p:spPr>
          <a:xfrm>
            <a:off x="320040" y="1691640"/>
            <a:ext cx="4114800" cy="320040"/>
          </a:xfrm>
          <a:prstGeom prst="rect">
            <a:avLst/>
          </a:prstGeom>
          <a:noFill/>
          <a:ln/>
        </p:spPr>
        <p:txBody>
          <a:bodyPr wrap="square" rtlCol="0" anchor="ctr"/>
          <a:lstStyle/>
          <a:p>
            <a:pPr marL="0" indent="0">
              <a:buNone/>
            </a:pPr>
            <a:r>
              <a:rPr lang="en-US" sz="1400" b="1" dirty="0">
                <a:solidFill>
                  <a:srgbClr val="8B1A1A"/>
                </a:solidFill>
                <a:latin typeface="Times New Roman" pitchFamily="34" charset="0"/>
                <a:ea typeface="Times New Roman" pitchFamily="34" charset="-122"/>
                <a:cs typeface="Times New Roman" pitchFamily="34" charset="-120"/>
              </a:rPr>
              <a:t>Structural Devices</a:t>
            </a:r>
            <a:endParaRPr lang="en-US" sz="1400" dirty="0"/>
          </a:p>
        </p:txBody>
      </p:sp>
      <p:sp>
        <p:nvSpPr>
          <p:cNvPr id="9" name="Shape 7"/>
          <p:cNvSpPr/>
          <p:nvPr/>
        </p:nvSpPr>
        <p:spPr>
          <a:xfrm>
            <a:off x="320040" y="2084832"/>
            <a:ext cx="4160520" cy="777240"/>
          </a:xfrm>
          <a:prstGeom prst="rect">
            <a:avLst/>
          </a:prstGeom>
          <a:solidFill>
            <a:srgbClr val="FDF5F5"/>
          </a:solidFill>
          <a:ln w="12700">
            <a:solidFill>
              <a:srgbClr val="E0BBBB"/>
            </a:solidFill>
            <a:prstDash val="solid"/>
          </a:ln>
        </p:spPr>
        <p:txBody>
          <a:bodyPr/>
          <a:lstStyle/>
          <a:p>
            <a:endParaRPr lang="en-US"/>
          </a:p>
        </p:txBody>
      </p:sp>
      <p:sp>
        <p:nvSpPr>
          <p:cNvPr id="10" name="Shape 8"/>
          <p:cNvSpPr/>
          <p:nvPr/>
        </p:nvSpPr>
        <p:spPr>
          <a:xfrm>
            <a:off x="320040" y="2084832"/>
            <a:ext cx="73152" cy="777240"/>
          </a:xfrm>
          <a:prstGeom prst="rect">
            <a:avLst/>
          </a:prstGeom>
          <a:solidFill>
            <a:srgbClr val="8B1A1A"/>
          </a:solidFill>
          <a:ln w="12700">
            <a:solidFill>
              <a:srgbClr val="8B1A1A"/>
            </a:solidFill>
            <a:prstDash val="solid"/>
          </a:ln>
        </p:spPr>
        <p:txBody>
          <a:bodyPr/>
          <a:lstStyle/>
          <a:p>
            <a:endParaRPr lang="en-US"/>
          </a:p>
        </p:txBody>
      </p:sp>
      <p:sp>
        <p:nvSpPr>
          <p:cNvPr id="11" name="Text 9"/>
          <p:cNvSpPr/>
          <p:nvPr/>
        </p:nvSpPr>
        <p:spPr>
          <a:xfrm>
            <a:off x="502920" y="2139696"/>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Petrarchan Sonnet</a:t>
            </a:r>
            <a:endParaRPr lang="en-US" sz="1300" dirty="0"/>
          </a:p>
        </p:txBody>
      </p:sp>
      <p:sp>
        <p:nvSpPr>
          <p:cNvPr id="12" name="Text 10"/>
          <p:cNvSpPr/>
          <p:nvPr/>
        </p:nvSpPr>
        <p:spPr>
          <a:xfrm>
            <a:off x="502920" y="241401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Italian form: 8+6 lines. Octave = problem, Sestet = resolution.</a:t>
            </a:r>
            <a:endParaRPr lang="en-US" sz="1200" dirty="0"/>
          </a:p>
        </p:txBody>
      </p:sp>
      <p:sp>
        <p:nvSpPr>
          <p:cNvPr id="13" name="Shape 11"/>
          <p:cNvSpPr/>
          <p:nvPr/>
        </p:nvSpPr>
        <p:spPr>
          <a:xfrm>
            <a:off x="320040" y="2953512"/>
            <a:ext cx="4160520" cy="777240"/>
          </a:xfrm>
          <a:prstGeom prst="rect">
            <a:avLst/>
          </a:prstGeom>
          <a:solidFill>
            <a:srgbClr val="FDF5F5"/>
          </a:solidFill>
          <a:ln w="12700">
            <a:solidFill>
              <a:srgbClr val="E0BBBB"/>
            </a:solidFill>
            <a:prstDash val="solid"/>
          </a:ln>
        </p:spPr>
        <p:txBody>
          <a:bodyPr/>
          <a:lstStyle/>
          <a:p>
            <a:endParaRPr lang="en-US"/>
          </a:p>
        </p:txBody>
      </p:sp>
      <p:sp>
        <p:nvSpPr>
          <p:cNvPr id="14" name="Shape 12"/>
          <p:cNvSpPr/>
          <p:nvPr/>
        </p:nvSpPr>
        <p:spPr>
          <a:xfrm>
            <a:off x="320040" y="2953512"/>
            <a:ext cx="73152" cy="777240"/>
          </a:xfrm>
          <a:prstGeom prst="rect">
            <a:avLst/>
          </a:prstGeom>
          <a:solidFill>
            <a:srgbClr val="8B1A1A"/>
          </a:solidFill>
          <a:ln w="12700">
            <a:solidFill>
              <a:srgbClr val="8B1A1A"/>
            </a:solidFill>
            <a:prstDash val="solid"/>
          </a:ln>
        </p:spPr>
        <p:txBody>
          <a:bodyPr/>
          <a:lstStyle/>
          <a:p>
            <a:endParaRPr lang="en-US"/>
          </a:p>
        </p:txBody>
      </p:sp>
      <p:sp>
        <p:nvSpPr>
          <p:cNvPr id="15" name="Text 13"/>
          <p:cNvSpPr/>
          <p:nvPr/>
        </p:nvSpPr>
        <p:spPr>
          <a:xfrm>
            <a:off x="502920" y="3008376"/>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Iambic Pentameter</a:t>
            </a:r>
            <a:endParaRPr lang="en-US" sz="1300" dirty="0"/>
          </a:p>
        </p:txBody>
      </p:sp>
      <p:sp>
        <p:nvSpPr>
          <p:cNvPr id="16" name="Text 14"/>
          <p:cNvSpPr/>
          <p:nvPr/>
        </p:nvSpPr>
        <p:spPr>
          <a:xfrm>
            <a:off x="502920" y="328269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10 syllables per line, stress on every 2nd syllable. Regular, formal beat.</a:t>
            </a:r>
            <a:endParaRPr lang="en-US" sz="1200" dirty="0"/>
          </a:p>
        </p:txBody>
      </p:sp>
      <p:sp>
        <p:nvSpPr>
          <p:cNvPr id="17" name="Shape 15"/>
          <p:cNvSpPr/>
          <p:nvPr/>
        </p:nvSpPr>
        <p:spPr>
          <a:xfrm>
            <a:off x="320040" y="3822192"/>
            <a:ext cx="4160520" cy="777240"/>
          </a:xfrm>
          <a:prstGeom prst="rect">
            <a:avLst/>
          </a:prstGeom>
          <a:solidFill>
            <a:srgbClr val="FDF5F5"/>
          </a:solidFill>
          <a:ln w="12700">
            <a:solidFill>
              <a:srgbClr val="E0BBBB"/>
            </a:solidFill>
            <a:prstDash val="solid"/>
          </a:ln>
        </p:spPr>
        <p:txBody>
          <a:bodyPr/>
          <a:lstStyle/>
          <a:p>
            <a:endParaRPr lang="en-US"/>
          </a:p>
        </p:txBody>
      </p:sp>
      <p:sp>
        <p:nvSpPr>
          <p:cNvPr id="18" name="Shape 16"/>
          <p:cNvSpPr/>
          <p:nvPr/>
        </p:nvSpPr>
        <p:spPr>
          <a:xfrm>
            <a:off x="320040" y="3822192"/>
            <a:ext cx="73152" cy="777240"/>
          </a:xfrm>
          <a:prstGeom prst="rect">
            <a:avLst/>
          </a:prstGeom>
          <a:solidFill>
            <a:srgbClr val="8B1A1A"/>
          </a:solidFill>
          <a:ln w="12700">
            <a:solidFill>
              <a:srgbClr val="8B1A1A"/>
            </a:solidFill>
            <a:prstDash val="solid"/>
          </a:ln>
        </p:spPr>
        <p:txBody>
          <a:bodyPr/>
          <a:lstStyle/>
          <a:p>
            <a:endParaRPr lang="en-US"/>
          </a:p>
        </p:txBody>
      </p:sp>
      <p:sp>
        <p:nvSpPr>
          <p:cNvPr id="19" name="Text 17"/>
          <p:cNvSpPr/>
          <p:nvPr/>
        </p:nvSpPr>
        <p:spPr>
          <a:xfrm>
            <a:off x="502920" y="3877056"/>
            <a:ext cx="3840480" cy="256032"/>
          </a:xfrm>
          <a:prstGeom prst="rect">
            <a:avLst/>
          </a:prstGeom>
          <a:noFill/>
          <a:ln/>
        </p:spPr>
        <p:txBody>
          <a:bodyPr wrap="square" rtlCol="0" anchor="ctr"/>
          <a:lstStyle/>
          <a:p>
            <a:pPr marL="0" indent="0">
              <a:buNone/>
            </a:pPr>
            <a:r>
              <a:rPr lang="en-US" sz="1300" b="1" dirty="0">
                <a:solidFill>
                  <a:srgbClr val="8B1A1A"/>
                </a:solidFill>
                <a:latin typeface="Times New Roman" pitchFamily="34" charset="0"/>
                <a:ea typeface="Times New Roman" pitchFamily="34" charset="-122"/>
                <a:cs typeface="Times New Roman" pitchFamily="34" charset="-120"/>
              </a:rPr>
              <a:t>Rhyme Scheme</a:t>
            </a:r>
            <a:endParaRPr lang="en-US" sz="1300" dirty="0"/>
          </a:p>
        </p:txBody>
      </p:sp>
      <p:sp>
        <p:nvSpPr>
          <p:cNvPr id="20" name="Text 18"/>
          <p:cNvSpPr/>
          <p:nvPr/>
        </p:nvSpPr>
        <p:spPr>
          <a:xfrm>
            <a:off x="502920" y="415137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ABBAABBA CDECDE — perfect, controlled, formal.</a:t>
            </a:r>
            <a:endParaRPr lang="en-US" sz="1200" dirty="0"/>
          </a:p>
        </p:txBody>
      </p:sp>
      <p:sp>
        <p:nvSpPr>
          <p:cNvPr id="21" name="Text 19"/>
          <p:cNvSpPr/>
          <p:nvPr/>
        </p:nvSpPr>
        <p:spPr>
          <a:xfrm>
            <a:off x="4663440" y="1691640"/>
            <a:ext cx="4160520" cy="320040"/>
          </a:xfrm>
          <a:prstGeom prst="rect">
            <a:avLst/>
          </a:prstGeom>
          <a:noFill/>
          <a:ln/>
        </p:spPr>
        <p:txBody>
          <a:bodyPr wrap="square" rtlCol="0" anchor="ctr"/>
          <a:lstStyle/>
          <a:p>
            <a:pPr marL="0" indent="0">
              <a:buNone/>
            </a:pPr>
            <a:r>
              <a:rPr lang="en-US" sz="1400" b="1" dirty="0">
                <a:solidFill>
                  <a:srgbClr val="5B2D8E"/>
                </a:solidFill>
                <a:latin typeface="Times New Roman" pitchFamily="34" charset="0"/>
                <a:ea typeface="Times New Roman" pitchFamily="34" charset="-122"/>
                <a:cs typeface="Times New Roman" pitchFamily="34" charset="-120"/>
              </a:rPr>
              <a:t>Literary / Language Devices</a:t>
            </a:r>
            <a:endParaRPr lang="en-US" sz="1400" dirty="0"/>
          </a:p>
        </p:txBody>
      </p:sp>
      <p:sp>
        <p:nvSpPr>
          <p:cNvPr id="22" name="Shape 20"/>
          <p:cNvSpPr/>
          <p:nvPr/>
        </p:nvSpPr>
        <p:spPr>
          <a:xfrm>
            <a:off x="4663440" y="2084832"/>
            <a:ext cx="4160520" cy="777240"/>
          </a:xfrm>
          <a:prstGeom prst="rect">
            <a:avLst/>
          </a:prstGeom>
          <a:solidFill>
            <a:srgbClr val="F5EAFF"/>
          </a:solidFill>
          <a:ln w="12700">
            <a:solidFill>
              <a:srgbClr val="C8A8E0"/>
            </a:solidFill>
            <a:prstDash val="solid"/>
          </a:ln>
        </p:spPr>
        <p:txBody>
          <a:bodyPr/>
          <a:lstStyle/>
          <a:p>
            <a:endParaRPr lang="en-US"/>
          </a:p>
        </p:txBody>
      </p:sp>
      <p:sp>
        <p:nvSpPr>
          <p:cNvPr id="23" name="Shape 21"/>
          <p:cNvSpPr/>
          <p:nvPr/>
        </p:nvSpPr>
        <p:spPr>
          <a:xfrm>
            <a:off x="4663440" y="2084832"/>
            <a:ext cx="73152" cy="777240"/>
          </a:xfrm>
          <a:prstGeom prst="rect">
            <a:avLst/>
          </a:prstGeom>
          <a:solidFill>
            <a:srgbClr val="5B2D8E"/>
          </a:solidFill>
          <a:ln w="12700">
            <a:solidFill>
              <a:srgbClr val="5B2D8E"/>
            </a:solidFill>
            <a:prstDash val="solid"/>
          </a:ln>
        </p:spPr>
        <p:txBody>
          <a:bodyPr/>
          <a:lstStyle/>
          <a:p>
            <a:endParaRPr lang="en-US"/>
          </a:p>
        </p:txBody>
      </p:sp>
      <p:sp>
        <p:nvSpPr>
          <p:cNvPr id="24" name="Text 22"/>
          <p:cNvSpPr/>
          <p:nvPr/>
        </p:nvSpPr>
        <p:spPr>
          <a:xfrm>
            <a:off x="4846320" y="2139696"/>
            <a:ext cx="3840480" cy="256032"/>
          </a:xfrm>
          <a:prstGeom prst="rect">
            <a:avLst/>
          </a:prstGeom>
          <a:noFill/>
          <a:ln/>
        </p:spPr>
        <p:txBody>
          <a:bodyPr wrap="square" rtlCol="0" anchor="ctr"/>
          <a:lstStyle/>
          <a:p>
            <a:pPr marL="0" indent="0">
              <a:buNone/>
            </a:pPr>
            <a:r>
              <a:rPr lang="en-US" sz="1300" b="1" dirty="0">
                <a:solidFill>
                  <a:srgbClr val="5B2D8E"/>
                </a:solidFill>
                <a:latin typeface="Times New Roman" pitchFamily="34" charset="0"/>
                <a:ea typeface="Times New Roman" pitchFamily="34" charset="-122"/>
                <a:cs typeface="Times New Roman" pitchFamily="34" charset="-120"/>
              </a:rPr>
              <a:t>Irony</a:t>
            </a:r>
            <a:endParaRPr lang="en-US" sz="1300" dirty="0"/>
          </a:p>
        </p:txBody>
      </p:sp>
      <p:sp>
        <p:nvSpPr>
          <p:cNvPr id="25" name="Text 23"/>
          <p:cNvSpPr/>
          <p:nvPr/>
        </p:nvSpPr>
        <p:spPr>
          <a:xfrm>
            <a:off x="4846320" y="241401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"I shall love you still" — she says love, but plans to leave. Hidden meaning.</a:t>
            </a:r>
            <a:endParaRPr lang="en-US" sz="1200" dirty="0"/>
          </a:p>
        </p:txBody>
      </p:sp>
      <p:sp>
        <p:nvSpPr>
          <p:cNvPr id="26" name="Shape 24"/>
          <p:cNvSpPr/>
          <p:nvPr/>
        </p:nvSpPr>
        <p:spPr>
          <a:xfrm>
            <a:off x="4663440" y="2953512"/>
            <a:ext cx="4160520" cy="777240"/>
          </a:xfrm>
          <a:prstGeom prst="rect">
            <a:avLst/>
          </a:prstGeom>
          <a:solidFill>
            <a:srgbClr val="F5EAFF"/>
          </a:solidFill>
          <a:ln w="12700">
            <a:solidFill>
              <a:srgbClr val="C8A8E0"/>
            </a:solidFill>
            <a:prstDash val="solid"/>
          </a:ln>
        </p:spPr>
        <p:txBody>
          <a:bodyPr/>
          <a:lstStyle/>
          <a:p>
            <a:endParaRPr lang="en-US"/>
          </a:p>
        </p:txBody>
      </p:sp>
      <p:sp>
        <p:nvSpPr>
          <p:cNvPr id="27" name="Shape 25"/>
          <p:cNvSpPr/>
          <p:nvPr/>
        </p:nvSpPr>
        <p:spPr>
          <a:xfrm>
            <a:off x="4663440" y="2953512"/>
            <a:ext cx="73152" cy="777240"/>
          </a:xfrm>
          <a:prstGeom prst="rect">
            <a:avLst/>
          </a:prstGeom>
          <a:solidFill>
            <a:srgbClr val="5B2D8E"/>
          </a:solidFill>
          <a:ln w="12700">
            <a:solidFill>
              <a:srgbClr val="5B2D8E"/>
            </a:solidFill>
            <a:prstDash val="solid"/>
          </a:ln>
        </p:spPr>
        <p:txBody>
          <a:bodyPr/>
          <a:lstStyle/>
          <a:p>
            <a:endParaRPr lang="en-US"/>
          </a:p>
        </p:txBody>
      </p:sp>
      <p:sp>
        <p:nvSpPr>
          <p:cNvPr id="28" name="Text 26"/>
          <p:cNvSpPr/>
          <p:nvPr/>
        </p:nvSpPr>
        <p:spPr>
          <a:xfrm>
            <a:off x="4846320" y="3008376"/>
            <a:ext cx="3840480" cy="256032"/>
          </a:xfrm>
          <a:prstGeom prst="rect">
            <a:avLst/>
          </a:prstGeom>
          <a:noFill/>
          <a:ln/>
        </p:spPr>
        <p:txBody>
          <a:bodyPr wrap="square" rtlCol="0" anchor="ctr"/>
          <a:lstStyle/>
          <a:p>
            <a:pPr marL="0" indent="0">
              <a:buNone/>
            </a:pPr>
            <a:r>
              <a:rPr lang="en-US" sz="1300" b="1" dirty="0">
                <a:solidFill>
                  <a:srgbClr val="5B2D8E"/>
                </a:solidFill>
                <a:latin typeface="Times New Roman" pitchFamily="34" charset="0"/>
                <a:ea typeface="Times New Roman" pitchFamily="34" charset="-122"/>
                <a:cs typeface="Times New Roman" pitchFamily="34" charset="-120"/>
              </a:rPr>
              <a:t>Sarcasm</a:t>
            </a:r>
            <a:endParaRPr lang="en-US" sz="1300" dirty="0"/>
          </a:p>
        </p:txBody>
      </p:sp>
      <p:sp>
        <p:nvSpPr>
          <p:cNvPr id="29" name="Text 27"/>
          <p:cNvSpPr/>
          <p:nvPr/>
        </p:nvSpPr>
        <p:spPr>
          <a:xfrm>
            <a:off x="4846320" y="328269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"A wife to pattern by" — she performs the role of a perfect wife mockingly.</a:t>
            </a:r>
            <a:endParaRPr lang="en-US" sz="1200" dirty="0"/>
          </a:p>
        </p:txBody>
      </p:sp>
      <p:sp>
        <p:nvSpPr>
          <p:cNvPr id="30" name="Shape 28"/>
          <p:cNvSpPr/>
          <p:nvPr/>
        </p:nvSpPr>
        <p:spPr>
          <a:xfrm>
            <a:off x="4663440" y="3822192"/>
            <a:ext cx="4160520" cy="777240"/>
          </a:xfrm>
          <a:prstGeom prst="rect">
            <a:avLst/>
          </a:prstGeom>
          <a:solidFill>
            <a:srgbClr val="F5EAFF"/>
          </a:solidFill>
          <a:ln w="12700">
            <a:solidFill>
              <a:srgbClr val="C8A8E0"/>
            </a:solidFill>
            <a:prstDash val="solid"/>
          </a:ln>
        </p:spPr>
        <p:txBody>
          <a:bodyPr/>
          <a:lstStyle/>
          <a:p>
            <a:endParaRPr lang="en-US"/>
          </a:p>
        </p:txBody>
      </p:sp>
      <p:sp>
        <p:nvSpPr>
          <p:cNvPr id="31" name="Shape 29"/>
          <p:cNvSpPr/>
          <p:nvPr/>
        </p:nvSpPr>
        <p:spPr>
          <a:xfrm>
            <a:off x="4663440" y="3822192"/>
            <a:ext cx="73152" cy="777240"/>
          </a:xfrm>
          <a:prstGeom prst="rect">
            <a:avLst/>
          </a:prstGeom>
          <a:solidFill>
            <a:srgbClr val="5B2D8E"/>
          </a:solidFill>
          <a:ln w="12700">
            <a:solidFill>
              <a:srgbClr val="5B2D8E"/>
            </a:solidFill>
            <a:prstDash val="solid"/>
          </a:ln>
        </p:spPr>
        <p:txBody>
          <a:bodyPr/>
          <a:lstStyle/>
          <a:p>
            <a:endParaRPr lang="en-US"/>
          </a:p>
        </p:txBody>
      </p:sp>
      <p:sp>
        <p:nvSpPr>
          <p:cNvPr id="32" name="Text 30"/>
          <p:cNvSpPr/>
          <p:nvPr/>
        </p:nvSpPr>
        <p:spPr>
          <a:xfrm>
            <a:off x="4846320" y="3877056"/>
            <a:ext cx="3840480" cy="256032"/>
          </a:xfrm>
          <a:prstGeom prst="rect">
            <a:avLst/>
          </a:prstGeom>
          <a:noFill/>
          <a:ln/>
        </p:spPr>
        <p:txBody>
          <a:bodyPr wrap="square" rtlCol="0" anchor="ctr"/>
          <a:lstStyle/>
          <a:p>
            <a:pPr marL="0" indent="0">
              <a:buNone/>
            </a:pPr>
            <a:r>
              <a:rPr lang="en-US" sz="1300" b="1" dirty="0">
                <a:solidFill>
                  <a:srgbClr val="5B2D8E"/>
                </a:solidFill>
                <a:latin typeface="Times New Roman" pitchFamily="34" charset="0"/>
                <a:ea typeface="Times New Roman" pitchFamily="34" charset="-122"/>
                <a:cs typeface="Times New Roman" pitchFamily="34" charset="-120"/>
              </a:rPr>
              <a:t>Imagery</a:t>
            </a:r>
            <a:endParaRPr lang="en-US" sz="1300" dirty="0"/>
          </a:p>
        </p:txBody>
      </p:sp>
      <p:sp>
        <p:nvSpPr>
          <p:cNvPr id="33" name="Text 31"/>
          <p:cNvSpPr/>
          <p:nvPr/>
        </p:nvSpPr>
        <p:spPr>
          <a:xfrm>
            <a:off x="4846320" y="4151376"/>
            <a:ext cx="3840480" cy="384048"/>
          </a:xfrm>
          <a:prstGeom prst="rect">
            <a:avLst/>
          </a:prstGeom>
          <a:noFill/>
          <a:ln/>
        </p:spPr>
        <p:txBody>
          <a:bodyPr wrap="square" rtlCol="0" anchor="ctr"/>
          <a:lstStyle/>
          <a:p>
            <a:pPr marL="0" indent="0">
              <a:buNone/>
            </a:pPr>
            <a:r>
              <a:rPr lang="en-US" sz="1200" dirty="0">
                <a:solidFill>
                  <a:srgbClr val="1A1A1A"/>
                </a:solidFill>
                <a:latin typeface="Arial" pitchFamily="34" charset="0"/>
                <a:ea typeface="Arial" pitchFamily="34" charset="-122"/>
                <a:cs typeface="Arial" pitchFamily="34" charset="-120"/>
              </a:rPr>
              <a:t>"Purse my mouth and prink" — vivid picture of a woman performing femininity.</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2966</Words>
  <Application>Microsoft Office PowerPoint</Application>
  <PresentationFormat>On-screen Show (16:9)</PresentationFormat>
  <Paragraphs>213</Paragraphs>
  <Slides>13</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by Edna St. Vincent Millay</dc:title>
  <dc:subject>PptxGenJS Presentation</dc:subject>
  <dc:creator>B.Ed First Year</dc:creator>
  <cp:lastModifiedBy>Gurukul Bidhya Sadan Secondary School</cp:lastModifiedBy>
  <cp:revision>2</cp:revision>
  <dcterms:created xsi:type="dcterms:W3CDTF">2026-03-29T16:19:19Z</dcterms:created>
  <dcterms:modified xsi:type="dcterms:W3CDTF">2026-03-29T17:08:36Z</dcterms:modified>
</cp:coreProperties>
</file>